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77" r:id="rId3"/>
    <p:sldId id="270" r:id="rId4"/>
    <p:sldId id="276" r:id="rId5"/>
    <p:sldId id="274" r:id="rId6"/>
    <p:sldId id="278" r:id="rId7"/>
    <p:sldId id="279" r:id="rId8"/>
    <p:sldId id="280" r:id="rId9"/>
    <p:sldId id="271" r:id="rId10"/>
    <p:sldId id="285" r:id="rId11"/>
    <p:sldId id="281" r:id="rId12"/>
    <p:sldId id="286" r:id="rId13"/>
    <p:sldId id="282" r:id="rId14"/>
    <p:sldId id="283" r:id="rId15"/>
    <p:sldId id="284" r:id="rId16"/>
    <p:sldId id="273" r:id="rId17"/>
    <p:sldId id="289" r:id="rId18"/>
    <p:sldId id="305" r:id="rId19"/>
    <p:sldId id="287" r:id="rId20"/>
    <p:sldId id="288" r:id="rId21"/>
    <p:sldId id="266" r:id="rId22"/>
    <p:sldId id="267" r:id="rId23"/>
    <p:sldId id="268" r:id="rId24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59905" autoAdjust="0"/>
  </p:normalViewPr>
  <p:slideViewPr>
    <p:cSldViewPr>
      <p:cViewPr varScale="1">
        <p:scale>
          <a:sx n="45" d="100"/>
          <a:sy n="45" d="100"/>
        </p:scale>
        <p:origin x="259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C4261-5664-485F-A3E1-2A13879F180C}" type="datetimeFigureOut">
              <a:rPr lang="es-ES_tradnl" smtClean="0"/>
              <a:t>19/09/2024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0D50-BAE3-4CF7-BB7C-6B427CCE213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0D50-BAE3-4CF7-BB7C-6B427CCE2139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8841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Agentes: Cada agente puede ser un comprador o un vendedor. Estos agentes tienen un saldo en G1 y en euros, y realizan transacciones basadas en estos saldos. También pueden frustrarse si no tienen suficiente saldo para participar en el mercado.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Variables Globales: El modelo utiliza varias variables globales que representan métricas del mercado, como transacciones totales, usuarios frustrados, acumulados de deuda, saldos totales en G1 y euros, y la presencia de crisis financieras.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Interacciones: Los compradores y vendedores interactúan en el mercado a través de la compra y venta de artículos. Si un comprador no puede cubrir el costo de la transacción, puede recibir un préstamo o donación de una “caja solidaria" (llamado "caja").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Frustración y deuda: Los agentes que no pueden realizar transacciones debido a la falta de fondos pueden frustrarse y abandonar el mercado. Esto se monitoriza con la variable frustrados-</a:t>
            </a:r>
            <a:r>
              <a:rPr lang="es-ES_tradnl" spc="254" dirty="0" err="1">
                <a:solidFill>
                  <a:srgbClr val="FFFFFF"/>
                </a:solidFill>
                <a:latin typeface="+mn-lt"/>
                <a:cs typeface="Calibri"/>
              </a:rPr>
              <a:t>historicos</a:t>
            </a:r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Posibilidades de cambiar valores: </a:t>
            </a:r>
          </a:p>
          <a:p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	-Precio y cantidad de transacciones: Se generan aleatoriamente en cada transacción. Puedes ajustar cómo se calculan para observar diferentes comportamientos en el mercado.</a:t>
            </a:r>
          </a:p>
          <a:p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	-Probabilidad de interacción: La probabilidad de que ocurra una transacción entre un comprador y un vendedor está ajustada al 20%, pero puedes modificarla para ver cómo afecta la dinámica de transacciones.</a:t>
            </a:r>
          </a:p>
          <a:p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	-Nuevos usuarios: La posibilidad de que nuevos usuarios se integren al mercado está fijada en un 10%. Puedes cambiar este valor para aumentar o disminuir la entrada de nuevos agentes en la simulación.</a:t>
            </a:r>
          </a:p>
          <a:p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	-Crisis financiera: Existe un 0.5% de probabilidad de que ocurra una crisis financiera en cada ciclo. Si modificas esta probabilidad, puedes aumentar la frecuencia de las crisis y ver cómo afectan el comportamiento de los agentes.</a:t>
            </a:r>
          </a:p>
          <a:p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Resultados esperados: Dependiendo de los valores que ajustes, puedes observar diferentes comportamientos del mercado, tales como:</a:t>
            </a:r>
          </a:p>
          <a:p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	-Colapso del mercado: Si muchos usuarios se frustran y abandonan el mercado, o si hay demasiadas crisis financieras.</a:t>
            </a:r>
          </a:p>
          <a:p>
            <a:r>
              <a:rPr lang="es-ES_tradnl" spc="254" dirty="0">
                <a:solidFill>
                  <a:srgbClr val="FFFFFF"/>
                </a:solidFill>
                <a:latin typeface="+mn-lt"/>
                <a:cs typeface="Calibri"/>
              </a:rPr>
              <a:t>	-Estabilidad o crecimiento: Si ajustas los valores para que los préstamos y donaciones sean más accesibles, podrías evitar la frustración y aumentar el número de transacciones exitosas.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0D50-BAE3-4CF7-BB7C-6B427CCE2139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9865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_tradnl" sz="1200" spc="254" dirty="0">
                <a:solidFill>
                  <a:srgbClr val="FFFFFF"/>
                </a:solidFill>
                <a:latin typeface="Calibri"/>
                <a:cs typeface="Calibri"/>
              </a:rPr>
              <a:t>Compradores y Vendedores: Los compradores usan su dinero para comprar cosas a los vendedores. Los vendedores ganan dinero cuando venden sus productos a los compradores. Cada usuario tiene una cantidad de dinero en G1 y en euros. Si no tienen suficiente dinero, no pueden comprar ni vender.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_tradnl" sz="1200" spc="254" dirty="0">
                <a:solidFill>
                  <a:srgbClr val="FFFFFF"/>
                </a:solidFill>
                <a:latin typeface="Calibri"/>
                <a:cs typeface="Calibri"/>
              </a:rPr>
              <a:t>Caja: Existe una "caja" en el mercado (se simplifica con un único usuario que puede hacer exclusivamente de caja). Esta caja ayuda a los usuarios prestándoles dinero en G1 o dándoles euros si no tienen suficiente para comprar algo. Si un usuario se queda sin dinero y abandona el mercado, la caja toma el dinero que le queda para que no se pierda y lo reinvierte en préstamos.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_tradnl" sz="1200" spc="254" dirty="0">
                <a:solidFill>
                  <a:srgbClr val="FFFFFF"/>
                </a:solidFill>
                <a:latin typeface="Calibri"/>
                <a:cs typeface="Calibri"/>
              </a:rPr>
              <a:t>Usuarios frustrados: Si un comprador no puede pagar o un vendedor no puede vender porque no tienen dinero, se frustran. Cuando un usuario se frustra, abandona el mercado. Si hay demasiados usuarios frustrados en el mercado, este podría colapsar.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_tradnl" sz="1200" spc="254" dirty="0">
                <a:solidFill>
                  <a:srgbClr val="FFFFFF"/>
                </a:solidFill>
                <a:latin typeface="Calibri"/>
                <a:cs typeface="Calibri"/>
              </a:rPr>
              <a:t>Usuarios preferenciales: Algunos usuarios, llamados preferenciales, son los que más han comprado o vendido y por eso son premiados. Estos usuarios tienen ciertos beneficios, como moverse más rápido, tener mas transacciones aún o recibir bonificaciones. Si los preferenciales se quedan sin dinero o son superados por los frustrados, la simulación puede volverse insostenible.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0D50-BAE3-4CF7-BB7C-6B427CCE2139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08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914" y="1114361"/>
            <a:ext cx="14388871" cy="14824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chatgpt.com/g/g-GVJx6mfJc-my-netlogo-assistant" TargetMode="External"/><Relationship Id="rId7" Type="http://schemas.openxmlformats.org/officeDocument/2006/relationships/hyperlink" Target="https://youtu.be/uq0RvOmNJ3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s://youtu.be/S6rhjG4LJuU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ock-free.org/basket-with-vegetables-vegetables-carrots-harvest-straw.html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8750" y="273050"/>
            <a:ext cx="9563734" cy="867288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70"/>
              </a:spcBef>
            </a:pPr>
            <a:r>
              <a:rPr sz="8000" spc="620" dirty="0">
                <a:solidFill>
                  <a:srgbClr val="FFFFFF"/>
                </a:solidFill>
              </a:rPr>
              <a:t>Moneda</a:t>
            </a:r>
            <a:r>
              <a:rPr sz="8000" spc="315" dirty="0">
                <a:solidFill>
                  <a:srgbClr val="FFFFFF"/>
                </a:solidFill>
              </a:rPr>
              <a:t> </a:t>
            </a:r>
            <a:r>
              <a:rPr sz="8000" spc="480" dirty="0">
                <a:solidFill>
                  <a:srgbClr val="FFFFFF"/>
                </a:solidFill>
              </a:rPr>
              <a:t>Social:</a:t>
            </a:r>
            <a:br>
              <a:rPr lang="es-ES_tradnl" sz="8000" spc="480" dirty="0">
                <a:solidFill>
                  <a:srgbClr val="FFFFFF"/>
                </a:solidFill>
              </a:rPr>
            </a:br>
            <a:br>
              <a:rPr lang="es-ES" sz="8000" spc="480" dirty="0">
                <a:solidFill>
                  <a:srgbClr val="FFFFFF"/>
                </a:solidFill>
              </a:rPr>
            </a:br>
            <a:r>
              <a:rPr sz="8000" spc="655" dirty="0" err="1">
                <a:solidFill>
                  <a:srgbClr val="FFFFFF"/>
                </a:solidFill>
              </a:rPr>
              <a:t>Impulsando</a:t>
            </a:r>
            <a:r>
              <a:rPr sz="8000" spc="310" dirty="0">
                <a:solidFill>
                  <a:srgbClr val="FFFFFF"/>
                </a:solidFill>
              </a:rPr>
              <a:t> </a:t>
            </a:r>
            <a:r>
              <a:rPr sz="8000" spc="470" dirty="0">
                <a:solidFill>
                  <a:srgbClr val="FFFFFF"/>
                </a:solidFill>
              </a:rPr>
              <a:t>la</a:t>
            </a:r>
            <a:r>
              <a:rPr sz="8000" spc="310" dirty="0">
                <a:solidFill>
                  <a:srgbClr val="FFFFFF"/>
                </a:solidFill>
              </a:rPr>
              <a:t> </a:t>
            </a:r>
            <a:r>
              <a:rPr sz="8000" spc="685" dirty="0">
                <a:solidFill>
                  <a:srgbClr val="FFFFFF"/>
                </a:solidFill>
              </a:rPr>
              <a:t>Economía </a:t>
            </a:r>
            <a:r>
              <a:rPr sz="8000" spc="645" dirty="0">
                <a:solidFill>
                  <a:srgbClr val="FFFFFF"/>
                </a:solidFill>
              </a:rPr>
              <a:t>Local</a:t>
            </a:r>
            <a:r>
              <a:rPr sz="8000" spc="300" dirty="0">
                <a:solidFill>
                  <a:srgbClr val="FFFFFF"/>
                </a:solidFill>
              </a:rPr>
              <a:t> </a:t>
            </a:r>
            <a:r>
              <a:rPr sz="8000" spc="665" dirty="0">
                <a:solidFill>
                  <a:srgbClr val="FFFFFF"/>
                </a:solidFill>
              </a:rPr>
              <a:t>y</a:t>
            </a:r>
            <a:r>
              <a:rPr sz="8000" spc="300" dirty="0">
                <a:solidFill>
                  <a:srgbClr val="FFFFFF"/>
                </a:solidFill>
              </a:rPr>
              <a:t> </a:t>
            </a:r>
            <a:r>
              <a:rPr sz="8000" spc="470" dirty="0">
                <a:solidFill>
                  <a:srgbClr val="FFFFFF"/>
                </a:solidFill>
              </a:rPr>
              <a:t>la</a:t>
            </a:r>
            <a:r>
              <a:rPr sz="8000" spc="305" dirty="0">
                <a:solidFill>
                  <a:srgbClr val="FFFFFF"/>
                </a:solidFill>
              </a:rPr>
              <a:t> </a:t>
            </a:r>
            <a:r>
              <a:rPr sz="8000" spc="560" dirty="0" err="1">
                <a:solidFill>
                  <a:srgbClr val="FFFFFF"/>
                </a:solidFill>
              </a:rPr>
              <a:t>Sostenibilidad</a:t>
            </a:r>
            <a:r>
              <a:rPr lang="es-ES_tradnl" sz="8000" spc="560" dirty="0">
                <a:solidFill>
                  <a:srgbClr val="FFFFFF"/>
                </a:solidFill>
              </a:rPr>
              <a:t> mediante cajas de cambio</a:t>
            </a:r>
            <a:endParaRPr sz="8000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9145A42E-8FEE-37BF-818D-223ACAE02F32}"/>
              </a:ext>
            </a:extLst>
          </p:cNvPr>
          <p:cNvSpPr/>
          <p:nvPr/>
        </p:nvSpPr>
        <p:spPr>
          <a:xfrm>
            <a:off x="5873750" y="210185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8350" y="425450"/>
            <a:ext cx="8382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_tradnl" sz="3600" spc="470" dirty="0"/>
              <a:t>Introducción a la simulación</a:t>
            </a:r>
            <a:endParaRPr sz="3600" spc="47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34A99A2-A338-266E-3E6F-ACD88AE3ABA3}"/>
              </a:ext>
            </a:extLst>
          </p:cNvPr>
          <p:cNvSpPr txBox="1"/>
          <p:nvPr/>
        </p:nvSpPr>
        <p:spPr>
          <a:xfrm>
            <a:off x="8388350" y="1873250"/>
            <a:ext cx="9525000" cy="6788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3200" spc="254" dirty="0">
                <a:solidFill>
                  <a:srgbClr val="FFFFFF"/>
                </a:solidFill>
                <a:latin typeface="Calibri"/>
                <a:cs typeface="Calibri"/>
              </a:rPr>
              <a:t>Este modelo permite explorar cómo cambios en las reglas del mercado, la probabilidad de interacciones y la inclusión de crisis afectan el equilibrio económico entre los agentes.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3200" spc="254" dirty="0">
                <a:solidFill>
                  <a:srgbClr val="FFFFFF"/>
                </a:solidFill>
                <a:latin typeface="Calibri"/>
                <a:cs typeface="Calibri"/>
              </a:rPr>
              <a:t>Los tres tipos de usuarios interactúan para influir en la estabilidad del mercado, y puedes ajustar sus comportamientos y reglas para ver cómo cambian las dinámicas del sistema económico en la simulación.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3200" spc="254" dirty="0">
                <a:solidFill>
                  <a:srgbClr val="FFFFFF"/>
                </a:solidFill>
                <a:latin typeface="Calibri"/>
                <a:cs typeface="Calibri"/>
              </a:rPr>
              <a:t>En resumen, es un entorno flexible que puedes modificar fácilmente ajustando los parámetros del modelo para simular diferentes escenarios económicos.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527493A-F516-8F86-4292-6AC0E8D0B39B}"/>
              </a:ext>
            </a:extLst>
          </p:cNvPr>
          <p:cNvSpPr/>
          <p:nvPr/>
        </p:nvSpPr>
        <p:spPr>
          <a:xfrm>
            <a:off x="10823298" y="8640295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657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ject 2">
            <a:extLst>
              <a:ext uri="{FF2B5EF4-FFF2-40B4-BE49-F238E27FC236}">
                <a16:creationId xmlns:a16="http://schemas.microsoft.com/office/drawing/2014/main" id="{1711826A-12BD-FD2F-4E1F-97D2D4D4FE9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82294" y="-228287"/>
            <a:ext cx="14388871" cy="1094094"/>
          </a:xfrm>
          <a:prstGeom prst="rect">
            <a:avLst/>
          </a:prstGeom>
        </p:spPr>
        <p:txBody>
          <a:bodyPr vert="horz" wrap="square" lIns="0" tIns="344373" rIns="0" bIns="0" rtlCol="0">
            <a:spAutoFit/>
          </a:bodyPr>
          <a:lstStyle/>
          <a:p>
            <a:pPr marL="2392680">
              <a:lnSpc>
                <a:spcPct val="100000"/>
              </a:lnSpc>
              <a:spcBef>
                <a:spcPts val="125"/>
              </a:spcBef>
            </a:pPr>
            <a:r>
              <a:rPr lang="es-ES_tradnl" spc="635" dirty="0"/>
              <a:t>Una simulación de caja de cambio</a:t>
            </a:r>
            <a:endParaRPr spc="600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784E378-A32D-EABA-E046-2282B62B0304}"/>
              </a:ext>
            </a:extLst>
          </p:cNvPr>
          <p:cNvSpPr/>
          <p:nvPr/>
        </p:nvSpPr>
        <p:spPr>
          <a:xfrm>
            <a:off x="463550" y="2825627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3D3AB3-8CBE-3964-2C38-65AB52EF606D}"/>
              </a:ext>
            </a:extLst>
          </p:cNvPr>
          <p:cNvSpPr txBox="1"/>
          <p:nvPr/>
        </p:nvSpPr>
        <p:spPr>
          <a:xfrm>
            <a:off x="320813" y="795743"/>
            <a:ext cx="11201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800" spc="325" dirty="0">
                <a:solidFill>
                  <a:srgbClr val="FFFFFF"/>
                </a:solidFill>
                <a:latin typeface="Calibri"/>
                <a:cs typeface="Calibri"/>
              </a:rPr>
              <a:t>Este programa simula un mercado donde los agentes son compradores o vendedores, usando la moneda social G1, y opcionalmente euros (€).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EDEC3-B82B-DE92-AE69-7E555F699E5E}"/>
              </a:ext>
            </a:extLst>
          </p:cNvPr>
          <p:cNvSpPr txBox="1"/>
          <p:nvPr/>
        </p:nvSpPr>
        <p:spPr>
          <a:xfrm>
            <a:off x="228600" y="2915007"/>
            <a:ext cx="178308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spc="325" dirty="0">
                <a:solidFill>
                  <a:srgbClr val="FFFFFF"/>
                </a:solidFill>
                <a:latin typeface="Calibri"/>
                <a:cs typeface="Calibri"/>
              </a:rPr>
              <a:t>	Caja: Un “usuario” que presta dinero y canjea monedas a quienes no tienen suficiente.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spc="325" dirty="0">
                <a:solidFill>
                  <a:srgbClr val="FFFFFF"/>
                </a:solidFill>
                <a:latin typeface="Calibri"/>
                <a:cs typeface="Calibri"/>
              </a:rPr>
              <a:t>	Frustrados: Agentes que no pueden comprar o vender por falta de dinero.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spc="325" dirty="0">
                <a:solidFill>
                  <a:srgbClr val="FFFFFF"/>
                </a:solidFill>
                <a:latin typeface="Calibri"/>
                <a:cs typeface="Calibri"/>
              </a:rPr>
              <a:t>	Crisis financieras: Pueden ocurrir y afectar el saldo de todos.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spc="325" dirty="0">
                <a:solidFill>
                  <a:srgbClr val="FFFFFF"/>
                </a:solidFill>
                <a:latin typeface="Calibri"/>
                <a:cs typeface="Calibri"/>
              </a:rPr>
              <a:t>	Posibilidades de ajuste: Precios y transacciones son aleatorios, pero 	puedes modificarlos. La probabilidad de interacción y la llegada de 	nuevos usuarios también se pueden cambiar. Puedes ajustar la frecuencia 	de las crisis financieras.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spc="325" dirty="0">
                <a:solidFill>
                  <a:srgbClr val="FFFFFF"/>
                </a:solidFill>
                <a:latin typeface="Calibri"/>
                <a:cs typeface="Calibri"/>
              </a:rPr>
              <a:t>Resultados esperados:</a:t>
            </a:r>
          </a:p>
          <a:p>
            <a:pPr lvl="1"/>
            <a:r>
              <a:rPr lang="es-ES_tradnl" sz="3200" spc="325" dirty="0">
                <a:solidFill>
                  <a:srgbClr val="FFFFFF"/>
                </a:solidFill>
                <a:latin typeface="Calibri"/>
                <a:cs typeface="Calibri"/>
              </a:rPr>
              <a:t>	-Colapso del mercado: si muchos agentes se frustran.</a:t>
            </a:r>
          </a:p>
          <a:p>
            <a:r>
              <a:rPr lang="es-ES_tradnl" sz="3200" spc="325" dirty="0">
                <a:solidFill>
                  <a:srgbClr val="FFFFFF"/>
                </a:solidFill>
                <a:latin typeface="Calibri"/>
                <a:cs typeface="Calibri"/>
              </a:rPr>
              <a:t>	-Estabilidad: si se ajustan los valores para evitar frustraciones y promover 	más transacciones exitosas.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spc="325" dirty="0">
                <a:solidFill>
                  <a:srgbClr val="FFFFFF"/>
                </a:solidFill>
                <a:latin typeface="Calibri"/>
                <a:cs typeface="Calibri"/>
              </a:rPr>
              <a:t>Uso de otras monedas: Se </a:t>
            </a:r>
            <a:r>
              <a:rPr lang="es-ES_tradnl" sz="3200" spc="325" dirty="0" err="1">
                <a:solidFill>
                  <a:srgbClr val="FFFFFF"/>
                </a:solidFill>
                <a:latin typeface="Calibri"/>
                <a:cs typeface="Calibri"/>
              </a:rPr>
              <a:t>prové</a:t>
            </a:r>
            <a:r>
              <a:rPr lang="es-ES_tradnl" sz="3200" spc="325" dirty="0">
                <a:solidFill>
                  <a:srgbClr val="FFFFFF"/>
                </a:solidFill>
                <a:latin typeface="Calibri"/>
                <a:cs typeface="Calibri"/>
              </a:rPr>
              <a:t> el uso opcional de otra moneda, en este caso euros (€) y poder comparar comportamientos usando o no caja de cambio</a:t>
            </a:r>
          </a:p>
          <a:p>
            <a:endParaRPr lang="es-ES_tradnl" sz="3200" spc="325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12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ject 2">
            <a:extLst>
              <a:ext uri="{FF2B5EF4-FFF2-40B4-BE49-F238E27FC236}">
                <a16:creationId xmlns:a16="http://schemas.microsoft.com/office/drawing/2014/main" id="{1711826A-12BD-FD2F-4E1F-97D2D4D4FE9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82294" y="-228287"/>
            <a:ext cx="14388871" cy="1094094"/>
          </a:xfrm>
          <a:prstGeom prst="rect">
            <a:avLst/>
          </a:prstGeom>
        </p:spPr>
        <p:txBody>
          <a:bodyPr vert="horz" wrap="square" lIns="0" tIns="344373" rIns="0" bIns="0" rtlCol="0">
            <a:spAutoFit/>
          </a:bodyPr>
          <a:lstStyle/>
          <a:p>
            <a:pPr marL="2392680">
              <a:lnSpc>
                <a:spcPct val="100000"/>
              </a:lnSpc>
              <a:spcBef>
                <a:spcPts val="125"/>
              </a:spcBef>
            </a:pPr>
            <a:r>
              <a:rPr lang="es-ES_tradnl" spc="635" dirty="0"/>
              <a:t>Reglas básicas del mercado</a:t>
            </a:r>
            <a:endParaRPr spc="600" dirty="0"/>
          </a:p>
        </p:txBody>
      </p:sp>
      <p:sp>
        <p:nvSpPr>
          <p:cNvPr id="4" name="object 4"/>
          <p:cNvSpPr txBox="1"/>
          <p:nvPr/>
        </p:nvSpPr>
        <p:spPr>
          <a:xfrm>
            <a:off x="390387" y="1060974"/>
            <a:ext cx="15238622" cy="1126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899"/>
              </a:lnSpc>
              <a:spcBef>
                <a:spcPts val="100"/>
              </a:spcBef>
            </a:pPr>
            <a:r>
              <a:rPr lang="es-ES_tradnl" sz="3600" spc="325" dirty="0">
                <a:solidFill>
                  <a:srgbClr val="FFFFFF"/>
                </a:solidFill>
                <a:latin typeface="Calibri"/>
                <a:cs typeface="Calibri"/>
              </a:rPr>
              <a:t>Los acuerdos mínimos son:</a:t>
            </a:r>
          </a:p>
          <a:p>
            <a:pPr marL="12065" marR="5080" algn="ctr">
              <a:lnSpc>
                <a:spcPct val="100899"/>
              </a:lnSpc>
              <a:spcBef>
                <a:spcPts val="100"/>
              </a:spcBef>
            </a:pPr>
            <a:endParaRPr sz="3600" dirty="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784E378-A32D-EABA-E046-2282B62B0304}"/>
              </a:ext>
            </a:extLst>
          </p:cNvPr>
          <p:cNvSpPr/>
          <p:nvPr/>
        </p:nvSpPr>
        <p:spPr>
          <a:xfrm>
            <a:off x="5522530" y="2069342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0EE4B-BCAF-B7AC-68A7-E5854D8770B7}"/>
              </a:ext>
            </a:extLst>
          </p:cNvPr>
          <p:cNvSpPr txBox="1"/>
          <p:nvPr/>
        </p:nvSpPr>
        <p:spPr>
          <a:xfrm>
            <a:off x="1073150" y="2855932"/>
            <a:ext cx="1358112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_tradnl" sz="3600" spc="325" dirty="0">
                <a:solidFill>
                  <a:srgbClr val="FFFFFF"/>
                </a:solidFill>
                <a:latin typeface="Calibri"/>
                <a:cs typeface="Calibri"/>
              </a:rPr>
              <a:t>Los compradores usan dinero para adquirir productos de los vendedores, y ambos manejan G1 y euros. Si no tienen suficiente dinero, no pueden operar.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_tradnl" sz="3600" spc="325" dirty="0">
                <a:solidFill>
                  <a:srgbClr val="FFFFFF"/>
                </a:solidFill>
                <a:latin typeface="Calibri"/>
                <a:cs typeface="Calibri"/>
              </a:rPr>
              <a:t>La caja presta dinero a los usuarios sin saldo, y cuando alguien abandona el mercado, toma su dinero para reinvertirlo.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_tradnl" sz="3600" spc="325" dirty="0">
                <a:solidFill>
                  <a:srgbClr val="FFFFFF"/>
                </a:solidFill>
                <a:latin typeface="Calibri"/>
                <a:cs typeface="Calibri"/>
              </a:rPr>
              <a:t>Si un usuario no puede comprar o vender, se frustra y abandona el mercado. Si hay demasiados frustrados, el mercado puede colapsar.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_tradnl" sz="3600" spc="325" dirty="0">
                <a:solidFill>
                  <a:srgbClr val="FFFFFF"/>
                </a:solidFill>
                <a:latin typeface="Calibri"/>
                <a:cs typeface="Calibri"/>
              </a:rPr>
              <a:t>Los usuarios preferenciales son los más activos y reciben beneficios. Si pierden su ventaja o hay demasiados frustrados, la simulación puede fallar.</a:t>
            </a:r>
          </a:p>
        </p:txBody>
      </p:sp>
    </p:spTree>
    <p:extLst>
      <p:ext uri="{BB962C8B-B14F-4D97-AF65-F5344CB8AC3E}">
        <p14:creationId xmlns:p14="http://schemas.microsoft.com/office/powerpoint/2010/main" val="1558002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5989" y="1008286"/>
            <a:ext cx="3634104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_tradnl" sz="4800" spc="645" dirty="0"/>
              <a:t>Tipos de usuarios</a:t>
            </a:r>
            <a:endParaRPr sz="4800" dirty="0"/>
          </a:p>
        </p:txBody>
      </p:sp>
      <p:sp>
        <p:nvSpPr>
          <p:cNvPr id="6" name="object 6"/>
          <p:cNvSpPr txBox="1"/>
          <p:nvPr/>
        </p:nvSpPr>
        <p:spPr>
          <a:xfrm>
            <a:off x="5797550" y="1008286"/>
            <a:ext cx="12694189" cy="5554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Actúa como un fondo común. Este agente tiene la capacidad de prestar dinero (G1) o hacer donaciones en euros a los compradores y vendedores que no tienen suficiente saldo para completar una transacción.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Su rol es esencial para mantener el flujo de transacciones cuando los compradores no tienen suficiente dinero, ya sea prestando G1 o canjeando euros.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La caja también recibe los saldos de los usuarios que se frustran y abandonan el mercado. Esto evita que los saldos de estos agentes desaparezcan del sistema.</a:t>
            </a:r>
          </a:p>
        </p:txBody>
      </p:sp>
      <p:sp>
        <p:nvSpPr>
          <p:cNvPr id="7" name="object 7"/>
          <p:cNvSpPr/>
          <p:nvPr/>
        </p:nvSpPr>
        <p:spPr>
          <a:xfrm>
            <a:off x="-558261" y="3185891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3A461-A2E9-0F96-79F7-B8356B794D60}"/>
              </a:ext>
            </a:extLst>
          </p:cNvPr>
          <p:cNvSpPr txBox="1"/>
          <p:nvPr/>
        </p:nvSpPr>
        <p:spPr>
          <a:xfrm>
            <a:off x="975989" y="3959069"/>
            <a:ext cx="9236764" cy="694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4000" spc="254" dirty="0">
                <a:solidFill>
                  <a:srgbClr val="FFFFFF"/>
                </a:solidFill>
                <a:latin typeface="Calibri"/>
                <a:cs typeface="Calibri"/>
              </a:rPr>
              <a:t>Usuario "Caja"</a:t>
            </a:r>
          </a:p>
        </p:txBody>
      </p:sp>
    </p:spTree>
    <p:extLst>
      <p:ext uri="{BB962C8B-B14F-4D97-AF65-F5344CB8AC3E}">
        <p14:creationId xmlns:p14="http://schemas.microsoft.com/office/powerpoint/2010/main" val="291511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70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5989" y="1008286"/>
            <a:ext cx="3634104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_tradnl" sz="4800" spc="645" dirty="0"/>
              <a:t>Tipos de usuarios</a:t>
            </a:r>
            <a:endParaRPr sz="4800" dirty="0"/>
          </a:p>
        </p:txBody>
      </p:sp>
      <p:sp>
        <p:nvSpPr>
          <p:cNvPr id="7" name="object 7"/>
          <p:cNvSpPr/>
          <p:nvPr/>
        </p:nvSpPr>
        <p:spPr>
          <a:xfrm>
            <a:off x="-76200" y="3095348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3A461-A2E9-0F96-79F7-B8356B794D60}"/>
              </a:ext>
            </a:extLst>
          </p:cNvPr>
          <p:cNvSpPr txBox="1"/>
          <p:nvPr/>
        </p:nvSpPr>
        <p:spPr>
          <a:xfrm>
            <a:off x="975989" y="3959069"/>
            <a:ext cx="9236764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4000" spc="254" dirty="0">
                <a:solidFill>
                  <a:srgbClr val="FFFFFF"/>
                </a:solidFill>
                <a:latin typeface="Calibri"/>
                <a:cs typeface="Calibri"/>
              </a:rPr>
              <a:t>Usuarios </a:t>
            </a:r>
          </a:p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4000" spc="254" dirty="0">
                <a:solidFill>
                  <a:srgbClr val="FFFFFF"/>
                </a:solidFill>
                <a:latin typeface="Calibri"/>
                <a:cs typeface="Calibri"/>
              </a:rPr>
              <a:t>“Frustrados"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B55E4427-81E5-1164-0F91-DD8520BBB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7750" y="311916"/>
            <a:ext cx="12660250" cy="729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Los usuarios frustrados son aquellos compradores o vendedores que no pueden realizar transacciones debido a la falta de saldo, tanto en G1 como en euros.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Si el saldo de un usuario cae por debajo de ciertos umbrales y no puede completar una compra o venta, el usuario se frustra y abandona el mercado.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El modelo monitorea la cantidad de usuarios frustrados y, si su número supera al de los nuevos usuarios o al de usuarios preferenciales, el mercado puede volverse insostenible y detenerse.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Los usuarios frustrados históricos son aquellos que han abandonado el mercado en cualquier momento de la simulación. </a:t>
            </a:r>
          </a:p>
        </p:txBody>
      </p:sp>
    </p:spTree>
    <p:extLst>
      <p:ext uri="{BB962C8B-B14F-4D97-AF65-F5344CB8AC3E}">
        <p14:creationId xmlns:p14="http://schemas.microsoft.com/office/powerpoint/2010/main" val="2303754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0" y="1270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5989" y="1008286"/>
            <a:ext cx="3634104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_tradnl" sz="4800" spc="645" dirty="0"/>
              <a:t>Tipos de usuarios</a:t>
            </a:r>
            <a:endParaRPr sz="4800" dirty="0"/>
          </a:p>
        </p:txBody>
      </p:sp>
      <p:sp>
        <p:nvSpPr>
          <p:cNvPr id="7" name="object 7"/>
          <p:cNvSpPr/>
          <p:nvPr/>
        </p:nvSpPr>
        <p:spPr>
          <a:xfrm>
            <a:off x="-76200" y="3095348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3A461-A2E9-0F96-79F7-B8356B794D60}"/>
              </a:ext>
            </a:extLst>
          </p:cNvPr>
          <p:cNvSpPr txBox="1"/>
          <p:nvPr/>
        </p:nvSpPr>
        <p:spPr>
          <a:xfrm>
            <a:off x="975989" y="3959069"/>
            <a:ext cx="9236764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4000" spc="254" dirty="0">
                <a:solidFill>
                  <a:srgbClr val="FFFFFF"/>
                </a:solidFill>
                <a:latin typeface="Calibri"/>
                <a:cs typeface="Calibri"/>
              </a:rPr>
              <a:t>Usuarios </a:t>
            </a:r>
          </a:p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4000" spc="254" dirty="0">
                <a:solidFill>
                  <a:srgbClr val="FFFFFF"/>
                </a:solidFill>
                <a:latin typeface="Calibri"/>
                <a:cs typeface="Calibri"/>
              </a:rPr>
              <a:t>“Preferenciales"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B8A278-E059-D75D-7E0F-D7AEB030E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692" y="349250"/>
            <a:ext cx="11963400" cy="84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Los usuarios preferenciales son agentes que reciben beneficios por haber realizado más transacciones que el promedio. Son parte del top 20% de los usuarios más activos en compras y ventas.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Estos usuarios se destacan visualmente en la simulación y obtienen ventajas como moverse más rápido o recibir bonificaciones adicionales.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Su rol es crucial, ya que representan los agentes más exitosos en el mercado y contribuyen a la estabilidad del sistema económico.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Si la cantidad de frustrados supera al número de usuarios preferenciales, se puede desencadenar una crisis que afecta el funcionamiento del modelo.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La Caja cobra un % por cada transacción para que ingresen G1 para préstamos y canje de monedas. </a:t>
            </a:r>
          </a:p>
        </p:txBody>
      </p:sp>
    </p:spTree>
    <p:extLst>
      <p:ext uri="{BB962C8B-B14F-4D97-AF65-F5344CB8AC3E}">
        <p14:creationId xmlns:p14="http://schemas.microsoft.com/office/powerpoint/2010/main" val="73069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0" y="339703"/>
            <a:ext cx="8382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_tradnl" sz="3600" spc="470" dirty="0"/>
              <a:t>Ejecución de la simulación en NETLOGO</a:t>
            </a:r>
            <a:endParaRPr sz="3600" spc="47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432A3-7C94-D255-A946-6738CAEF909E}"/>
              </a:ext>
            </a:extLst>
          </p:cNvPr>
          <p:cNvSpPr txBox="1"/>
          <p:nvPr/>
        </p:nvSpPr>
        <p:spPr>
          <a:xfrm>
            <a:off x="7854950" y="9227919"/>
            <a:ext cx="999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  <a:t>Simulación realizada utilizando </a:t>
            </a:r>
            <a: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  <a:hlinkClick r:id="rId3"/>
              </a:rPr>
              <a:t>https://chatgpt.com/g/g-GVJx6mfJc-my-netlogo-assistant</a:t>
            </a:r>
            <a: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  <a:t> para codificar, realizar el análisis y mejorar la lógica, encontrar problemas, corregirlos, etc.</a:t>
            </a:r>
            <a:endParaRPr lang="es-ES_tradnl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A272E13-D94A-2C6E-C304-8D98C92CD76C}"/>
              </a:ext>
            </a:extLst>
          </p:cNvPr>
          <p:cNvSpPr txBox="1"/>
          <p:nvPr/>
        </p:nvSpPr>
        <p:spPr>
          <a:xfrm>
            <a:off x="8388350" y="1873250"/>
            <a:ext cx="9525000" cy="5249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012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_tradnl" sz="2400" spc="240" dirty="0">
                <a:solidFill>
                  <a:srgbClr val="FFFFFF"/>
                </a:solidFill>
                <a:latin typeface="Calibri"/>
                <a:cs typeface="Calibri"/>
              </a:rPr>
              <a:t>El entorno de </a:t>
            </a:r>
            <a:r>
              <a:rPr lang="es-ES_tradnl" sz="2400" spc="240" dirty="0" err="1">
                <a:solidFill>
                  <a:srgbClr val="FFFFFF"/>
                </a:solidFill>
                <a:latin typeface="Calibri"/>
                <a:cs typeface="Calibri"/>
              </a:rPr>
              <a:t>NetLogo</a:t>
            </a:r>
            <a:r>
              <a:rPr lang="es-ES_tradnl" sz="2400" spc="240" dirty="0">
                <a:solidFill>
                  <a:srgbClr val="FFFFFF"/>
                </a:solidFill>
                <a:latin typeface="Calibri"/>
                <a:cs typeface="Calibri"/>
              </a:rPr>
              <a:t> permite la exploración de fenómenos emergentes, y viene con una extensa biblioteca de modelos que incluye modelos de diferentes campos, tales como economía, biología, física, química, psicología o dinámica de sistemas.</a:t>
            </a:r>
          </a:p>
          <a:p>
            <a:pPr marL="354965" marR="5080" indent="-342900" algn="just">
              <a:lnSpc>
                <a:spcPct val="1012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_tradnl" sz="2400" spc="240" dirty="0" err="1">
                <a:solidFill>
                  <a:srgbClr val="FFFFFF"/>
                </a:solidFill>
                <a:latin typeface="Calibri"/>
                <a:cs typeface="Calibri"/>
              </a:rPr>
              <a:t>NetLogo</a:t>
            </a:r>
            <a:r>
              <a:rPr lang="es-ES_tradnl" sz="2400" spc="240" dirty="0">
                <a:solidFill>
                  <a:srgbClr val="FFFFFF"/>
                </a:solidFill>
                <a:latin typeface="Calibri"/>
                <a:cs typeface="Calibri"/>
              </a:rPr>
              <a:t> fue diseñado teniendo en mente a numerosas audiencias, en particular para enseñar a la comunidad educativa y para que expertos de diferentes campos sin conocimientos previos de programación pudieran modelizar fenómenos relacionados con su campo, incluso mediante simulaciones y dinámicas participativas en el aula.</a:t>
            </a:r>
          </a:p>
          <a:p>
            <a:pPr marL="354965" marR="5080" indent="-342900" algn="just">
              <a:lnSpc>
                <a:spcPct val="1012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_tradnl" sz="2400" b="1" spc="240" dirty="0" err="1">
                <a:solidFill>
                  <a:srgbClr val="FFFFFF"/>
                </a:solidFill>
                <a:latin typeface="Calibri"/>
                <a:cs typeface="Calibri"/>
              </a:rPr>
              <a:t>Netlogo</a:t>
            </a:r>
            <a:r>
              <a:rPr lang="es-ES_tradnl" sz="2400" spc="240" dirty="0">
                <a:solidFill>
                  <a:srgbClr val="FFFFFF"/>
                </a:solidFill>
                <a:latin typeface="Calibri"/>
                <a:cs typeface="Calibri"/>
              </a:rPr>
              <a:t> se basa en el lenguaje de programación </a:t>
            </a:r>
            <a:r>
              <a:rPr lang="es-ES_tradnl" sz="2400" b="1" spc="240" dirty="0">
                <a:solidFill>
                  <a:srgbClr val="FFFFFF"/>
                </a:solidFill>
                <a:latin typeface="Calibri"/>
                <a:cs typeface="Calibri"/>
              </a:rPr>
              <a:t>Logo</a:t>
            </a:r>
            <a:r>
              <a:rPr lang="es-ES_tradnl" sz="2400" spc="240" dirty="0">
                <a:solidFill>
                  <a:srgbClr val="FFFFFF"/>
                </a:solidFill>
                <a:latin typeface="Calibri"/>
                <a:cs typeface="Calibri"/>
              </a:rPr>
              <a:t>, que asimismo se basa en el lenguaje </a:t>
            </a:r>
            <a:r>
              <a:rPr lang="es-ES_tradnl" sz="2400" b="1" spc="240" dirty="0">
                <a:solidFill>
                  <a:srgbClr val="FFFFFF"/>
                </a:solidFill>
                <a:latin typeface="Calibri"/>
                <a:cs typeface="Calibri"/>
              </a:rPr>
              <a:t>Lisp</a:t>
            </a:r>
            <a:r>
              <a:rPr lang="es-ES_tradnl" sz="2400" spc="240" dirty="0">
                <a:solidFill>
                  <a:srgbClr val="FFFFFF"/>
                </a:solidFill>
                <a:latin typeface="Calibri"/>
                <a:cs typeface="Calibri"/>
              </a:rPr>
              <a:t> creado en 1958 por John McCarthy, padre de la IA y creador del término.</a:t>
            </a:r>
            <a:endParaRPr sz="2400" spc="24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A17786-0D00-76CF-6E86-D29F75533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50" y="6064250"/>
            <a:ext cx="3358031" cy="3943900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F87A3C2F-E9A2-075D-C0C8-333BC1AD695A}"/>
              </a:ext>
            </a:extLst>
          </p:cNvPr>
          <p:cNvSpPr/>
          <p:nvPr/>
        </p:nvSpPr>
        <p:spPr>
          <a:xfrm flipH="1">
            <a:off x="7451668" y="5837985"/>
            <a:ext cx="57264" cy="4057524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Stacks of gold coins">
            <a:hlinkClick r:id="rId5"/>
            <a:extLst>
              <a:ext uri="{FF2B5EF4-FFF2-40B4-BE49-F238E27FC236}">
                <a16:creationId xmlns:a16="http://schemas.microsoft.com/office/drawing/2014/main" id="{8F5B3905-D187-866D-21DD-E03E6A7F79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359" y="7950049"/>
            <a:ext cx="1748906" cy="1028624"/>
          </a:xfrm>
          <a:prstGeom prst="rect">
            <a:avLst/>
          </a:prstGeom>
        </p:spPr>
      </p:pic>
      <p:pic>
        <p:nvPicPr>
          <p:cNvPr id="14" name="Picture 13" descr="Coin purse full of credit cards">
            <a:hlinkClick r:id="rId7"/>
            <a:extLst>
              <a:ext uri="{FF2B5EF4-FFF2-40B4-BE49-F238E27FC236}">
                <a16:creationId xmlns:a16="http://schemas.microsoft.com/office/drawing/2014/main" id="{8728ADC6-DB1F-93C8-D836-6E91897D1E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297" y="7501491"/>
            <a:ext cx="1269703" cy="1693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EBD1FA-4A6E-DD11-B673-30E9FEB19D9C}"/>
              </a:ext>
            </a:extLst>
          </p:cNvPr>
          <p:cNvSpPr txBox="1"/>
          <p:nvPr/>
        </p:nvSpPr>
        <p:spPr>
          <a:xfrm>
            <a:off x="9020241" y="7407630"/>
            <a:ext cx="292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  <a:t>Escenario</a:t>
            </a:r>
            <a:endParaRPr lang="es-ES_trad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E1E6A1-E5CB-A8D8-423B-7DB2F6B7E609}"/>
              </a:ext>
            </a:extLst>
          </p:cNvPr>
          <p:cNvSpPr txBox="1"/>
          <p:nvPr/>
        </p:nvSpPr>
        <p:spPr>
          <a:xfrm>
            <a:off x="14840591" y="8076759"/>
            <a:ext cx="1269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  <a:t>Resultado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04329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950" y="-21238"/>
            <a:ext cx="17068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_tradnl" sz="4400" spc="645" dirty="0"/>
              <a:t>Sin caja de cambio, ni préstamos G1, ni preferenciales </a:t>
            </a:r>
            <a:endParaRPr sz="4400" dirty="0"/>
          </a:p>
        </p:txBody>
      </p:sp>
      <p:sp>
        <p:nvSpPr>
          <p:cNvPr id="7" name="object 7"/>
          <p:cNvSpPr/>
          <p:nvPr/>
        </p:nvSpPr>
        <p:spPr>
          <a:xfrm>
            <a:off x="36167" y="731413"/>
            <a:ext cx="10896600" cy="45719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F1D172-D043-DB91-AFD0-57A787681B6D}"/>
              </a:ext>
            </a:extLst>
          </p:cNvPr>
          <p:cNvSpPr txBox="1"/>
          <p:nvPr/>
        </p:nvSpPr>
        <p:spPr>
          <a:xfrm>
            <a:off x="477485" y="9687285"/>
            <a:ext cx="17345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spc="254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cs typeface="Calibri"/>
              </a:rPr>
              <a:t>Usuarios 122. Frustrados 126. Prestamos Caja 0. Monto 220543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B5B30-24A5-C029-02A0-D83CAA815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" y="658185"/>
            <a:ext cx="16136624" cy="8983329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CE99F0F9-F6E6-4EB7-40DF-6EC3A0D9784F}"/>
              </a:ext>
            </a:extLst>
          </p:cNvPr>
          <p:cNvSpPr txBox="1"/>
          <p:nvPr/>
        </p:nvSpPr>
        <p:spPr>
          <a:xfrm>
            <a:off x="16134564" y="623573"/>
            <a:ext cx="2102318" cy="504336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1600" u="sng" spc="254" dirty="0" err="1">
                <a:solidFill>
                  <a:srgbClr val="FFFFFF"/>
                </a:solidFill>
                <a:latin typeface="Calibri"/>
                <a:cs typeface="Calibri"/>
              </a:rPr>
              <a:t>TIPs</a:t>
            </a:r>
            <a:r>
              <a:rPr lang="es-ES_tradnl" sz="1600" u="sng" spc="254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Las curvas de usuarios Nuevos y Frustrados crecen a la par y no aumentan la cantidad de Prosumidores =&gt; Entran y no permanecen.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Poco aumento de Prosumidores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Mas Frustrados que Prosumidores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Hubo 2 alertas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Saldo negativo Caja G1</a:t>
            </a:r>
            <a:endParaRPr lang="es-ES_tradnl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11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>
            <a:extLst>
              <a:ext uri="{FF2B5EF4-FFF2-40B4-BE49-F238E27FC236}">
                <a16:creationId xmlns:a16="http://schemas.microsoft.com/office/drawing/2014/main" id="{BCF42BA2-DB62-BBBE-3E92-AC2ABC40CA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0" y="0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950" y="-21238"/>
            <a:ext cx="669067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_tradnl" sz="4800" spc="645" dirty="0"/>
              <a:t>Con caja de cambio</a:t>
            </a:r>
            <a:endParaRPr sz="4800" dirty="0"/>
          </a:p>
        </p:txBody>
      </p:sp>
      <p:sp>
        <p:nvSpPr>
          <p:cNvPr id="7" name="object 7"/>
          <p:cNvSpPr/>
          <p:nvPr/>
        </p:nvSpPr>
        <p:spPr>
          <a:xfrm>
            <a:off x="996950" y="73025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7A2F1-3C3D-3D1F-EBCC-1FFAC4214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6" y="1187449"/>
            <a:ext cx="15969934" cy="8439775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AC4F58F9-6AE6-3DDD-18DB-B94A9244D9C7}"/>
              </a:ext>
            </a:extLst>
          </p:cNvPr>
          <p:cNvSpPr txBox="1"/>
          <p:nvPr/>
        </p:nvSpPr>
        <p:spPr>
          <a:xfrm>
            <a:off x="16134564" y="623573"/>
            <a:ext cx="2102318" cy="881170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1600" u="sng" spc="254" dirty="0" err="1">
                <a:solidFill>
                  <a:srgbClr val="FFFFFF"/>
                </a:solidFill>
                <a:latin typeface="Calibri"/>
                <a:cs typeface="Calibri"/>
              </a:rPr>
              <a:t>TIPs</a:t>
            </a:r>
            <a:r>
              <a:rPr lang="es-ES_tradnl" sz="1600" u="sng" spc="254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Las curvas de usuarios Nuevos impulsa la pendiente de cantidad de Prosumidores, creciendo mas la de Prosumidores =&gt; Entran y  permanecen activamente.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Aumentan Prosumidores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Sin alertas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El acumulado de canjes de € es mucho menor que el de préstamos G1.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El Saldo en G1 de CAJA es mucho mayor que el de €.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Crecen Preferenciales y los Frustrados son muy bajos.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Aumenta monto G1 circulante</a:t>
            </a:r>
          </a:p>
          <a:p>
            <a:pPr marL="298450" marR="5080" indent="-285750" algn="l">
              <a:lnSpc>
                <a:spcPct val="100699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s-ES_tradnl" sz="1600" spc="254" dirty="0">
                <a:solidFill>
                  <a:srgbClr val="FFFFFF"/>
                </a:solidFill>
                <a:latin typeface="Calibri"/>
                <a:cs typeface="Calibri"/>
              </a:rPr>
              <a:t>Saldo positivo de Caja en G1</a:t>
            </a:r>
            <a:endParaRPr lang="es-ES_tradnl" sz="1600" dirty="0"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701DB-0169-C744-F45A-CA10FEEB466D}"/>
              </a:ext>
            </a:extLst>
          </p:cNvPr>
          <p:cNvSpPr txBox="1"/>
          <p:nvPr/>
        </p:nvSpPr>
        <p:spPr>
          <a:xfrm>
            <a:off x="477485" y="9680989"/>
            <a:ext cx="17345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spc="254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cs typeface="Calibri"/>
              </a:rPr>
              <a:t>Usuarios 250. Frustrados 5. Prestamos Caja 12491. Monto 337072.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5BEEC-802C-503A-68C0-A26AAB5EDDE2}"/>
              </a:ext>
            </a:extLst>
          </p:cNvPr>
          <p:cNvSpPr txBox="1"/>
          <p:nvPr/>
        </p:nvSpPr>
        <p:spPr>
          <a:xfrm>
            <a:off x="7220212" y="84399"/>
            <a:ext cx="10030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spc="254" dirty="0">
                <a:solidFill>
                  <a:srgbClr val="FFFFFF"/>
                </a:solidFill>
                <a:latin typeface="Calibri"/>
                <a:cs typeface="Calibri"/>
              </a:rPr>
              <a:t>Tope de 1 cambio mensual de máximo 25 (DU/€/$/USD, </a:t>
            </a:r>
            <a:r>
              <a:rPr lang="es-ES_tradnl" sz="2400" spc="254" dirty="0" err="1">
                <a:solidFill>
                  <a:srgbClr val="FFFFFF"/>
                </a:solidFill>
                <a:latin typeface="Calibri"/>
                <a:cs typeface="Calibri"/>
              </a:rPr>
              <a:t>etc</a:t>
            </a:r>
            <a:r>
              <a:rPr lang="es-ES_tradnl" sz="2400" spc="254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spc="254" dirty="0">
                <a:solidFill>
                  <a:srgbClr val="FFFFFF"/>
                </a:solidFill>
                <a:latin typeface="Calibri"/>
                <a:cs typeface="Calibri"/>
              </a:rPr>
              <a:t>Prioridad prestamos G1 a canjes €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46434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>
            <a:extLst>
              <a:ext uri="{FF2B5EF4-FFF2-40B4-BE49-F238E27FC236}">
                <a16:creationId xmlns:a16="http://schemas.microsoft.com/office/drawing/2014/main" id="{D9F594C3-F0D2-E6B5-DD73-C78C7CD1FD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550" y="273050"/>
            <a:ext cx="107005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_tradnl" sz="4800" spc="645" dirty="0"/>
              <a:t>Resumen (IA) de la comparativa</a:t>
            </a:r>
            <a:endParaRPr sz="4800" dirty="0"/>
          </a:p>
        </p:txBody>
      </p:sp>
      <p:sp>
        <p:nvSpPr>
          <p:cNvPr id="6" name="object 6"/>
          <p:cNvSpPr txBox="1"/>
          <p:nvPr/>
        </p:nvSpPr>
        <p:spPr>
          <a:xfrm>
            <a:off x="258223" y="1389746"/>
            <a:ext cx="15665989" cy="6158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4000" spc="254" dirty="0">
                <a:solidFill>
                  <a:srgbClr val="FFFFFF"/>
                </a:solidFill>
                <a:latin typeface="Calibri"/>
                <a:cs typeface="Calibri"/>
              </a:rPr>
              <a:t>Escenario con caja de cambio: </a:t>
            </a:r>
            <a:endParaRPr lang="es-ES_tradnl" sz="40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550" y="1240577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97" name="Picture 1" descr="GPT">
            <a:extLst>
              <a:ext uri="{FF2B5EF4-FFF2-40B4-BE49-F238E27FC236}">
                <a16:creationId xmlns:a16="http://schemas.microsoft.com/office/drawing/2014/main" id="{AFD2F793-6975-49C6-2978-65FE7EA3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0959" y="2730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4F7860D-FC0B-C823-E4C8-86F4D0226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" y="2044724"/>
            <a:ext cx="13261975" cy="814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_tradnl" altLang="es-ES_tradnl" sz="3200" spc="254" dirty="0">
                <a:solidFill>
                  <a:srgbClr val="FFFFFF"/>
                </a:solidFill>
                <a:latin typeface="Calibri"/>
                <a:cs typeface="Calibri"/>
              </a:rPr>
              <a:t>El uso de </a:t>
            </a:r>
            <a:r>
              <a:rPr lang="es-ES_tradnl" sz="3200" spc="254" dirty="0">
                <a:solidFill>
                  <a:srgbClr val="FFFFFF"/>
                </a:solidFill>
                <a:latin typeface="Calibri"/>
                <a:cs typeface="Calibri"/>
              </a:rPr>
              <a:t>DU/€/$/USD</a:t>
            </a:r>
            <a:r>
              <a:rPr lang="es-ES_tradnl" altLang="es-ES_tradnl" sz="3200" spc="254" dirty="0">
                <a:solidFill>
                  <a:srgbClr val="FFFFFF"/>
                </a:solidFill>
                <a:latin typeface="Calibri"/>
                <a:cs typeface="Calibri"/>
              </a:rPr>
              <a:t> en la simulación introduce una segunda moneda que permite a los agentes realizar transacciones incluso cuando no tienen suficiente saldo en G1. Si permites el uso de euros, de forma controlada y en montos sensatos, se observarán estos efectos: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_tradnl" altLang="es-ES_tradnl" sz="3200" spc="254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ES_tradnl" altLang="es-ES_tradnl" sz="3200" spc="254" dirty="0">
                <a:solidFill>
                  <a:srgbClr val="FFFFFF"/>
                </a:solidFill>
                <a:latin typeface="Calibri"/>
                <a:cs typeface="Calibri"/>
              </a:rPr>
              <a:t>Menos frustración: Los agentes que se quedarían sin G1 pueden usar euros, lo que reduce la cantidad de usuarios frustrados que abandonarían el mercado.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ES_tradnl" altLang="es-ES_tradnl" sz="3200" spc="254" dirty="0">
                <a:solidFill>
                  <a:srgbClr val="FFFFFF"/>
                </a:solidFill>
                <a:latin typeface="Calibri"/>
                <a:cs typeface="Calibri"/>
              </a:rPr>
              <a:t>Mayor estabilidad: La caja puede canjear euros cuando los usuarios no tienen G1, ayudando a mantener las transacciones y evitando el colapso del mercado.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ES_tradnl" altLang="es-ES_tradnl" sz="3200" spc="254" dirty="0">
                <a:solidFill>
                  <a:srgbClr val="FFFFFF"/>
                </a:solidFill>
                <a:latin typeface="Calibri"/>
                <a:cs typeface="Calibri"/>
              </a:rPr>
              <a:t>Más transacciones: Al haber dos monedas, los compradores tienen mayores facilidades si son novatos y más posibilidades de completar transacciones, lo que aumenta la actividad económica y transparenta el uso (por fuera) de otras monedas.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altLang="es-ES_tradn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6083A-A1F6-3A03-A58D-B01516C7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5796" y="307361"/>
            <a:ext cx="762359" cy="7025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B440F1-9D69-9460-4D4C-26BB9B50276C}"/>
              </a:ext>
            </a:extLst>
          </p:cNvPr>
          <p:cNvSpPr txBox="1"/>
          <p:nvPr/>
        </p:nvSpPr>
        <p:spPr>
          <a:xfrm>
            <a:off x="16632570" y="387184"/>
            <a:ext cx="688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800" spc="254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lang="es-ES_tradnl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20484C-33E1-7CDE-1118-09997E24C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207" y="3854450"/>
            <a:ext cx="4380711" cy="59136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F3F372-9BAF-5CF8-4700-04794CF04801}"/>
              </a:ext>
            </a:extLst>
          </p:cNvPr>
          <p:cNvSpPr txBox="1"/>
          <p:nvPr/>
        </p:nvSpPr>
        <p:spPr>
          <a:xfrm>
            <a:off x="14162822" y="2852783"/>
            <a:ext cx="40416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https://chatgpt.com/g/g-GVJx6mfJc-my-netlogo-assistant/c/66e96f49-0e90-8002-887e-3d180c8cffb2</a:t>
            </a:r>
          </a:p>
        </p:txBody>
      </p:sp>
    </p:spTree>
    <p:extLst>
      <p:ext uri="{BB962C8B-B14F-4D97-AF65-F5344CB8AC3E}">
        <p14:creationId xmlns:p14="http://schemas.microsoft.com/office/powerpoint/2010/main" val="288936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82" y="12727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908050" y="0"/>
            <a:ext cx="14388871" cy="2009729"/>
          </a:xfrm>
          <a:prstGeom prst="rect">
            <a:avLst/>
          </a:prstGeom>
        </p:spPr>
        <p:txBody>
          <a:bodyPr vert="horz" wrap="square" lIns="0" tIns="344373" rIns="0" bIns="0" rtlCol="0">
            <a:spAutoFit/>
          </a:bodyPr>
          <a:lstStyle/>
          <a:p>
            <a:pPr marL="2392680">
              <a:lnSpc>
                <a:spcPct val="100000"/>
              </a:lnSpc>
              <a:spcBef>
                <a:spcPts val="125"/>
              </a:spcBef>
            </a:pPr>
            <a:r>
              <a:rPr lang="es-ES_tradnl" sz="5400" spc="470" dirty="0"/>
              <a:t>¿Diferencias con las monedas FIAT</a:t>
            </a:r>
            <a:r>
              <a:rPr lang="es-ES_tradnl" sz="5400" spc="430" dirty="0"/>
              <a:t>?</a:t>
            </a:r>
            <a:endParaRPr spc="600" dirty="0"/>
          </a:p>
        </p:txBody>
      </p:sp>
      <p:sp>
        <p:nvSpPr>
          <p:cNvPr id="4" name="object 4"/>
          <p:cNvSpPr txBox="1"/>
          <p:nvPr/>
        </p:nvSpPr>
        <p:spPr>
          <a:xfrm>
            <a:off x="2063750" y="2559050"/>
            <a:ext cx="15238622" cy="44837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3600" spc="240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lang="es-ES_tradnl" sz="3600" spc="33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3600" b="1" spc="275" dirty="0">
                <a:solidFill>
                  <a:srgbClr val="FFFFFF"/>
                </a:solidFill>
                <a:latin typeface="Calibri"/>
                <a:cs typeface="Calibri"/>
              </a:rPr>
              <a:t>moneda</a:t>
            </a:r>
            <a:r>
              <a:rPr lang="es-ES_tradnl" sz="3600" b="1" spc="3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3600" b="1" spc="204" dirty="0">
                <a:solidFill>
                  <a:srgbClr val="FFFFFF"/>
                </a:solidFill>
                <a:latin typeface="Calibri"/>
                <a:cs typeface="Calibri"/>
              </a:rPr>
              <a:t>social a diferencia de las FIAT (EURO, Dólar, etc.)</a:t>
            </a:r>
            <a:r>
              <a:rPr lang="es-ES_tradnl" sz="3600" b="1" spc="33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3600" spc="165" dirty="0">
                <a:solidFill>
                  <a:srgbClr val="FFFFFF"/>
                </a:solidFill>
                <a:latin typeface="Calibri"/>
                <a:cs typeface="Calibri"/>
              </a:rPr>
              <a:t>no se emite por gobiernos, no se utiliza para financiar guerras ni comprar armas, no se especula ni se acumula capital, no se utiliza para préstamos usurarios, no está bancarizada, es virtual y segura, no es ilegal aunque hay grises. (Quemar dinero es un delito por ejemplo, no todos los regalos y donaciones están libres de declarar a Hacienda, </a:t>
            </a:r>
            <a:r>
              <a:rPr lang="es-ES_tradnl" sz="3600" spc="165" dirty="0" err="1">
                <a:solidFill>
                  <a:srgbClr val="FFFFFF"/>
                </a:solidFill>
                <a:latin typeface="Calibri"/>
                <a:cs typeface="Calibri"/>
              </a:rPr>
              <a:t>etc</a:t>
            </a:r>
            <a:r>
              <a:rPr lang="es-ES_tradnl" sz="3600" spc="165" dirty="0">
                <a:solidFill>
                  <a:srgbClr val="FFFFFF"/>
                </a:solidFill>
                <a:latin typeface="Calibri"/>
                <a:cs typeface="Calibri"/>
              </a:rPr>
              <a:t>…). 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3600" spc="165" dirty="0">
                <a:solidFill>
                  <a:srgbClr val="FFFFFF"/>
                </a:solidFill>
                <a:latin typeface="Calibri"/>
                <a:cs typeface="Calibri"/>
              </a:rPr>
              <a:t>Las monedas FIAT deciden el rumbo acelerado en este mundo, en sentido contrario a la ecología.</a:t>
            </a:r>
            <a:endParaRPr lang="es-ES_tradnl" sz="360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595D8-7016-945F-4554-BB9813CB2D25}"/>
              </a:ext>
            </a:extLst>
          </p:cNvPr>
          <p:cNvSpPr txBox="1"/>
          <p:nvPr/>
        </p:nvSpPr>
        <p:spPr>
          <a:xfrm>
            <a:off x="11681839" y="7172897"/>
            <a:ext cx="999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  <a:t>FIAT: dinero por imperativo legal o dinero por decreto</a:t>
            </a:r>
            <a:b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</a:br>
            <a:endParaRPr lang="es-ES_tradnl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DE6139C-F4AC-435B-F4A6-A0B21B98B4F8}"/>
              </a:ext>
            </a:extLst>
          </p:cNvPr>
          <p:cNvSpPr/>
          <p:nvPr/>
        </p:nvSpPr>
        <p:spPr>
          <a:xfrm flipH="1" flipV="1">
            <a:off x="962025" y="2661935"/>
            <a:ext cx="69850" cy="4278022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917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>
            <a:extLst>
              <a:ext uri="{FF2B5EF4-FFF2-40B4-BE49-F238E27FC236}">
                <a16:creationId xmlns:a16="http://schemas.microsoft.com/office/drawing/2014/main" id="{D9F594C3-F0D2-E6B5-DD73-C78C7CD1FD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550" y="273050"/>
            <a:ext cx="107005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_tradnl" sz="4800" spc="645" dirty="0"/>
              <a:t>Resumen (IA) de la comparativa</a:t>
            </a:r>
            <a:endParaRPr sz="4800" dirty="0"/>
          </a:p>
        </p:txBody>
      </p:sp>
      <p:sp>
        <p:nvSpPr>
          <p:cNvPr id="6" name="object 6"/>
          <p:cNvSpPr txBox="1"/>
          <p:nvPr/>
        </p:nvSpPr>
        <p:spPr>
          <a:xfrm>
            <a:off x="463550" y="1428914"/>
            <a:ext cx="15665989" cy="6158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4000" spc="254" dirty="0">
                <a:solidFill>
                  <a:srgbClr val="FFFFFF"/>
                </a:solidFill>
                <a:latin typeface="Calibri"/>
                <a:cs typeface="Calibri"/>
              </a:rPr>
              <a:t>Escenario sin caja de cambio: </a:t>
            </a:r>
            <a:endParaRPr lang="es-ES_tradnl" sz="40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550" y="1240577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97" name="Picture 1" descr="GPT">
            <a:extLst>
              <a:ext uri="{FF2B5EF4-FFF2-40B4-BE49-F238E27FC236}">
                <a16:creationId xmlns:a16="http://schemas.microsoft.com/office/drawing/2014/main" id="{AFD2F793-6975-49C6-2978-65FE7EA3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0959" y="2730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4F7860D-FC0B-C823-E4C8-86F4D0226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2020124"/>
            <a:ext cx="17532350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Si no permites el uso de otras monedas </a:t>
            </a:r>
            <a:r>
              <a:rPr 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DU/€/$/USD</a:t>
            </a: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, se producirán estos efectos: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_tradnl" altLang="es-ES_tradnl" sz="3600" spc="254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Más frustración: Los agentes que se queden sin G1 no podrán continuar operando, lo que incrementa el número de usuarios frustrados y desincentiva a los nuevos.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Mayor riesgo de colapso: Sin euros, la caja solo puede prestar G1, lo que limita las soluciones para usuarios sin saldo. Esto puede llevar a que el mercado colapse si muchos usuarios abandonan.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ES_tradnl" altLang="es-ES_tradnl" sz="3600" spc="254" dirty="0">
                <a:solidFill>
                  <a:srgbClr val="FFFFFF"/>
                </a:solidFill>
                <a:latin typeface="Calibri"/>
                <a:cs typeface="Calibri"/>
              </a:rPr>
              <a:t>Menos transacciones: Al tener solo G1 disponible, el número de transacciones exitosas será menor, limitando la actividad económica del mercado.</a:t>
            </a:r>
            <a:endParaRPr kumimoji="0" lang="es-ES_tradnl" altLang="es-ES_trad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BA4C87-6879-1EB2-6F15-C93D9B31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5796" y="307361"/>
            <a:ext cx="762359" cy="702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89057D-52A4-E384-76E8-8C197B5C1C73}"/>
              </a:ext>
            </a:extLst>
          </p:cNvPr>
          <p:cNvSpPr txBox="1"/>
          <p:nvPr/>
        </p:nvSpPr>
        <p:spPr>
          <a:xfrm>
            <a:off x="16632570" y="387184"/>
            <a:ext cx="688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800" spc="254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30512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0" y="0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02550" y="298263"/>
            <a:ext cx="10315073" cy="8470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ES_tradnl" sz="5400" spc="470" dirty="0"/>
              <a:t>Conclusiones de la simulación</a:t>
            </a:r>
            <a:endParaRPr sz="5400" dirty="0"/>
          </a:p>
        </p:txBody>
      </p:sp>
      <p:sp>
        <p:nvSpPr>
          <p:cNvPr id="4" name="object 4"/>
          <p:cNvSpPr txBox="1"/>
          <p:nvPr/>
        </p:nvSpPr>
        <p:spPr>
          <a:xfrm>
            <a:off x="8693150" y="2101850"/>
            <a:ext cx="8752973" cy="850636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84200" marR="5080" indent="-571500" algn="just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s-ES_tradnl" sz="3600" spc="204" dirty="0">
                <a:solidFill>
                  <a:srgbClr val="FFFFFF"/>
                </a:solidFill>
                <a:latin typeface="Calibri"/>
                <a:cs typeface="Calibri"/>
              </a:rPr>
              <a:t>El canje y uso de otras monedas sociales o FIAT, solo para cubrir saldos deudores y por compra exclusiva de productos, brinda ventajas para la expansión de la red y el uso del circulante G1</a:t>
            </a:r>
          </a:p>
          <a:p>
            <a:pPr marL="584200" marR="5080" indent="-571500" algn="just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s-ES_tradnl" sz="3600" spc="204" dirty="0">
                <a:solidFill>
                  <a:srgbClr val="FFFFFF"/>
                </a:solidFill>
                <a:latin typeface="Calibri"/>
                <a:cs typeface="Calibri"/>
              </a:rPr>
              <a:t>El uso de caja de cambio y de monedas monedas sociales resulta una solución a los cepos cambiarios, inflación y a políticas de plusvalía depredadoras y abusivas, reduciendo la explotación laboral, los bajos salarios y subdesarrollo</a:t>
            </a:r>
          </a:p>
          <a:p>
            <a:pPr marL="584200" marR="5080" indent="-571500" algn="just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endParaRPr lang="es-ES_tradnl" sz="3600" spc="204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 algn="just">
              <a:lnSpc>
                <a:spcPct val="101899"/>
              </a:lnSpc>
              <a:spcBef>
                <a:spcPts val="85"/>
              </a:spcBef>
            </a:pPr>
            <a:endParaRPr sz="3600" dirty="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5B9B326-5E26-A598-E1FE-206C83AEE12B}"/>
              </a:ext>
            </a:extLst>
          </p:cNvPr>
          <p:cNvSpPr/>
          <p:nvPr/>
        </p:nvSpPr>
        <p:spPr>
          <a:xfrm>
            <a:off x="9836150" y="1489892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19"/>
            <a:ext cx="36341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45" dirty="0"/>
              <a:t>Conclusión</a:t>
            </a:r>
            <a:endParaRPr sz="4800"/>
          </a:p>
        </p:txBody>
      </p:sp>
      <p:sp>
        <p:nvSpPr>
          <p:cNvPr id="6" name="object 6"/>
          <p:cNvSpPr txBox="1"/>
          <p:nvPr/>
        </p:nvSpPr>
        <p:spPr>
          <a:xfrm>
            <a:off x="6565480" y="425450"/>
            <a:ext cx="11937762" cy="56151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4000" spc="254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lang="es-ES_tradnl" sz="40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b="1" spc="305" dirty="0">
                <a:solidFill>
                  <a:srgbClr val="FFFFFF"/>
                </a:solidFill>
                <a:latin typeface="Calibri"/>
                <a:cs typeface="Calibri"/>
              </a:rPr>
              <a:t>moneda</a:t>
            </a:r>
            <a:r>
              <a:rPr lang="es-ES_tradnl" sz="40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b="1" spc="225" dirty="0">
                <a:solidFill>
                  <a:srgbClr val="FFFFFF"/>
                </a:solidFill>
                <a:latin typeface="Calibri"/>
                <a:cs typeface="Calibri"/>
              </a:rPr>
              <a:t>social</a:t>
            </a:r>
            <a:r>
              <a:rPr lang="es-ES_tradnl" sz="4000" b="1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229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lang="es-ES_tradnl" sz="40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155" dirty="0">
                <a:solidFill>
                  <a:srgbClr val="FFFFFF"/>
                </a:solidFill>
                <a:latin typeface="Calibri"/>
                <a:cs typeface="Calibri"/>
              </a:rPr>
              <a:t>solo</a:t>
            </a:r>
            <a:r>
              <a:rPr lang="es-ES_tradnl" sz="40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220" dirty="0">
                <a:solidFill>
                  <a:srgbClr val="FFFFFF"/>
                </a:solidFill>
                <a:latin typeface="Calibri"/>
                <a:cs typeface="Calibri"/>
              </a:rPr>
              <a:t>impulsa</a:t>
            </a:r>
            <a:r>
              <a:rPr lang="es-ES_tradnl" sz="40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140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lang="es-ES_tradnl" sz="40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215" dirty="0">
                <a:solidFill>
                  <a:srgbClr val="FFFFFF"/>
                </a:solidFill>
                <a:latin typeface="Calibri"/>
                <a:cs typeface="Calibri"/>
              </a:rPr>
              <a:t>economía </a:t>
            </a:r>
            <a:r>
              <a:rPr lang="es-ES_tradnl" sz="4000" spc="110" dirty="0">
                <a:solidFill>
                  <a:srgbClr val="FFFFFF"/>
                </a:solidFill>
                <a:latin typeface="Calibri"/>
                <a:cs typeface="Calibri"/>
              </a:rPr>
              <a:t>local,</a:t>
            </a:r>
            <a:r>
              <a:rPr lang="es-ES_tradnl" sz="4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es-ES_tradnl" sz="4000" spc="155" dirty="0">
                <a:solidFill>
                  <a:srgbClr val="FFFFFF"/>
                </a:solidFill>
                <a:latin typeface="Calibri"/>
                <a:cs typeface="Calibri"/>
              </a:rPr>
              <a:t>sino </a:t>
            </a:r>
            <a:r>
              <a:rPr lang="es-ES_tradnl" sz="4000" spc="220" dirty="0">
                <a:solidFill>
                  <a:srgbClr val="FFFFFF"/>
                </a:solidFill>
                <a:latin typeface="Calibri"/>
                <a:cs typeface="Calibri"/>
              </a:rPr>
              <a:t>que también </a:t>
            </a:r>
            <a:r>
              <a:rPr lang="es-ES_tradnl" sz="4000" spc="215" dirty="0">
                <a:solidFill>
                  <a:srgbClr val="FFFFFF"/>
                </a:solidFill>
                <a:latin typeface="Calibri"/>
                <a:cs typeface="Calibri"/>
              </a:rPr>
              <a:t>promueve </a:t>
            </a:r>
            <a:r>
              <a:rPr lang="es-ES_tradnl" sz="4000" spc="114" dirty="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lang="es-ES_tradnl" sz="4000" b="1" spc="225" dirty="0">
                <a:solidFill>
                  <a:srgbClr val="FFFFFF"/>
                </a:solidFill>
                <a:latin typeface="Calibri"/>
                <a:cs typeface="Calibri"/>
              </a:rPr>
              <a:t>sostenibilidad</a:t>
            </a:r>
            <a:r>
              <a:rPr lang="es-ES_tradnl" sz="4000" b="1" spc="17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4000" spc="17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lang="es-ES_tradnl" sz="4000" spc="17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4000" spc="140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lang="es-ES_tradnl" sz="4000" spc="17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4000" spc="200" dirty="0">
                <a:solidFill>
                  <a:srgbClr val="FFFFFF"/>
                </a:solidFill>
                <a:latin typeface="Calibri"/>
                <a:cs typeface="Calibri"/>
              </a:rPr>
              <a:t>cohesión</a:t>
            </a:r>
            <a:r>
              <a:rPr lang="es-ES_tradnl" sz="4000" spc="17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4000" spc="180" dirty="0">
                <a:solidFill>
                  <a:srgbClr val="FFFFFF"/>
                </a:solidFill>
                <a:latin typeface="Calibri"/>
                <a:cs typeface="Calibri"/>
              </a:rPr>
              <a:t>comunitaria.</a:t>
            </a:r>
            <a:endParaRPr lang="es-ES_tradnl" sz="4000" spc="17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4000" spc="145" dirty="0">
                <a:solidFill>
                  <a:srgbClr val="FFFFFF"/>
                </a:solidFill>
                <a:latin typeface="Calibri"/>
                <a:cs typeface="Calibri"/>
              </a:rPr>
              <a:t>Al </a:t>
            </a:r>
            <a:r>
              <a:rPr lang="es-ES_tradnl" sz="4000" spc="195" dirty="0">
                <a:solidFill>
                  <a:srgbClr val="FFFFFF"/>
                </a:solidFill>
                <a:latin typeface="Calibri"/>
                <a:cs typeface="Calibri"/>
              </a:rPr>
              <a:t>adoptar</a:t>
            </a:r>
            <a:r>
              <a:rPr lang="es-ES_tradnl" sz="40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165" dirty="0">
                <a:solidFill>
                  <a:srgbClr val="FFFFFF"/>
                </a:solidFill>
                <a:latin typeface="Calibri"/>
                <a:cs typeface="Calibri"/>
              </a:rPr>
              <a:t>este</a:t>
            </a:r>
            <a:r>
              <a:rPr lang="es-ES_tradnl" sz="40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165" dirty="0">
                <a:solidFill>
                  <a:srgbClr val="FFFFFF"/>
                </a:solidFill>
                <a:latin typeface="Calibri"/>
                <a:cs typeface="Calibri"/>
              </a:rPr>
              <a:t>sistema,</a:t>
            </a:r>
            <a:r>
              <a:rPr lang="es-ES_tradnl" sz="40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150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lang="es-ES_tradnl" sz="40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240" dirty="0">
                <a:solidFill>
                  <a:srgbClr val="FFFFFF"/>
                </a:solidFill>
                <a:latin typeface="Calibri"/>
                <a:cs typeface="Calibri"/>
              </a:rPr>
              <a:t>comunidades</a:t>
            </a:r>
            <a:r>
              <a:rPr lang="es-ES_tradnl" sz="40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235" dirty="0">
                <a:solidFill>
                  <a:srgbClr val="FFFFFF"/>
                </a:solidFill>
                <a:latin typeface="Calibri"/>
                <a:cs typeface="Calibri"/>
              </a:rPr>
              <a:t>pueden </a:t>
            </a:r>
            <a:r>
              <a:rPr lang="es-ES_tradnl" sz="4000" spc="170" dirty="0">
                <a:solidFill>
                  <a:srgbClr val="FFFFFF"/>
                </a:solidFill>
                <a:latin typeface="Calibri"/>
                <a:cs typeface="Calibri"/>
              </a:rPr>
              <a:t>construir</a:t>
            </a:r>
            <a:r>
              <a:rPr lang="es-ES_tradnl" sz="400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4000" spc="270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lang="es-ES_tradnl" sz="400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4000" spc="165" dirty="0">
                <a:solidFill>
                  <a:srgbClr val="FFFFFF"/>
                </a:solidFill>
                <a:latin typeface="Calibri"/>
                <a:cs typeface="Calibri"/>
              </a:rPr>
              <a:t>futuro</a:t>
            </a:r>
            <a:r>
              <a:rPr lang="es-ES_tradnl" sz="4000" spc="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4000" spc="290" dirty="0">
                <a:solidFill>
                  <a:srgbClr val="FFFFFF"/>
                </a:solidFill>
                <a:latin typeface="Calibri"/>
                <a:cs typeface="Calibri"/>
              </a:rPr>
              <a:t>más</a:t>
            </a:r>
            <a:r>
              <a:rPr lang="es-ES_tradnl" sz="400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4000" spc="140" dirty="0">
                <a:solidFill>
                  <a:srgbClr val="FFFFFF"/>
                </a:solidFill>
                <a:latin typeface="Calibri"/>
                <a:cs typeface="Calibri"/>
              </a:rPr>
              <a:t>resiliente</a:t>
            </a:r>
            <a:r>
              <a:rPr lang="es-ES_tradnl" sz="400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4000" spc="17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lang="es-ES_tradnl" sz="4000" spc="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s-ES_tradnl" sz="4000" spc="140" dirty="0">
                <a:solidFill>
                  <a:srgbClr val="FFFFFF"/>
                </a:solidFill>
                <a:latin typeface="Calibri"/>
                <a:cs typeface="Calibri"/>
              </a:rPr>
              <a:t>próspero, </a:t>
            </a:r>
            <a:r>
              <a:rPr lang="es-ES_tradnl" sz="4000" spc="220" dirty="0">
                <a:solidFill>
                  <a:srgbClr val="FFFFFF"/>
                </a:solidFill>
                <a:latin typeface="Calibri"/>
                <a:cs typeface="Calibri"/>
              </a:rPr>
              <a:t>basado</a:t>
            </a:r>
            <a:r>
              <a:rPr lang="es-ES_tradnl" sz="4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229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lang="es-ES_tradnl" sz="4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140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lang="es-ES_tradnl" sz="4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175" dirty="0">
                <a:solidFill>
                  <a:srgbClr val="FFFFFF"/>
                </a:solidFill>
                <a:latin typeface="Calibri"/>
                <a:cs typeface="Calibri"/>
              </a:rPr>
              <a:t>colaboración</a:t>
            </a:r>
            <a:r>
              <a:rPr lang="es-ES_tradnl" sz="4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17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lang="es-ES_tradnl" sz="4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135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lang="es-ES_tradnl" sz="4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190" dirty="0">
                <a:solidFill>
                  <a:srgbClr val="FFFFFF"/>
                </a:solidFill>
                <a:latin typeface="Calibri"/>
                <a:cs typeface="Calibri"/>
              </a:rPr>
              <a:t>apoyo</a:t>
            </a:r>
            <a:r>
              <a:rPr lang="es-ES_tradnl" sz="4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4000" spc="195" dirty="0">
                <a:solidFill>
                  <a:srgbClr val="FFFFFF"/>
                </a:solidFill>
                <a:latin typeface="Calibri"/>
                <a:cs typeface="Calibri"/>
              </a:rPr>
              <a:t>mutuo.</a:t>
            </a:r>
          </a:p>
          <a:p>
            <a:pPr marL="12700" marR="5080" algn="l">
              <a:lnSpc>
                <a:spcPct val="100699"/>
              </a:lnSpc>
              <a:spcBef>
                <a:spcPts val="110"/>
              </a:spcBef>
            </a:pPr>
            <a:r>
              <a:rPr lang="es-ES_tradnl" sz="4000" spc="195" dirty="0">
                <a:solidFill>
                  <a:srgbClr val="FFFFFF"/>
                </a:solidFill>
                <a:latin typeface="Calibri"/>
                <a:cs typeface="Calibri"/>
              </a:rPr>
              <a:t>El uso de caja de cambio, independientemente de las monedas que canjeen (FIAT o sociales) es una alternativa para la expansión de las redes.</a:t>
            </a:r>
            <a:endParaRPr lang="es-ES_tradnl" sz="40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6950" y="73025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7C61FB5-2B5D-2776-F0D1-241F17D86A3C}"/>
              </a:ext>
            </a:extLst>
          </p:cNvPr>
          <p:cNvSpPr/>
          <p:nvPr/>
        </p:nvSpPr>
        <p:spPr>
          <a:xfrm>
            <a:off x="960230" y="2165201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46050" y="-18498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479581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_tradnl" sz="7200" spc="890" dirty="0">
                <a:solidFill>
                  <a:srgbClr val="FFFFFF"/>
                </a:solidFill>
              </a:rPr>
              <a:t>Gracias</a:t>
            </a:r>
            <a:r>
              <a:rPr sz="7200" spc="890" dirty="0">
                <a:solidFill>
                  <a:srgbClr val="FFFFFF"/>
                </a:solidFill>
              </a:rPr>
              <a:t>!</a:t>
            </a:r>
            <a:endParaRPr sz="7200" dirty="0"/>
          </a:p>
        </p:txBody>
      </p:sp>
      <p:sp>
        <p:nvSpPr>
          <p:cNvPr id="4" name="object 4"/>
          <p:cNvSpPr txBox="1"/>
          <p:nvPr/>
        </p:nvSpPr>
        <p:spPr>
          <a:xfrm>
            <a:off x="1611337" y="4839868"/>
            <a:ext cx="12796813" cy="34272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lang="es-ES_tradnl" sz="2750" spc="434" dirty="0">
                <a:solidFill>
                  <a:srgbClr val="FFAB40"/>
                </a:solidFill>
                <a:latin typeface="Calibri"/>
                <a:cs typeface="Calibri"/>
              </a:rPr>
              <a:t>Preguntas</a:t>
            </a:r>
            <a:r>
              <a:rPr lang="es-ES_tradnl" sz="2750" spc="285" dirty="0">
                <a:solidFill>
                  <a:srgbClr val="FFAB40"/>
                </a:solidFill>
                <a:latin typeface="Calibri"/>
                <a:cs typeface="Calibri"/>
              </a:rPr>
              <a:t>? Aportes?</a:t>
            </a:r>
          </a:p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lang="es-ES_tradnl" sz="2750" spc="285" dirty="0">
                <a:solidFill>
                  <a:srgbClr val="FFAB40"/>
                </a:solidFill>
                <a:latin typeface="Calibri"/>
                <a:cs typeface="Calibri"/>
                <a:hlinkClick r:id="rId3"/>
              </a:rPr>
              <a:t>E</a:t>
            </a:r>
            <a:r>
              <a:rPr lang="es-ES_tradnl" sz="2750" spc="285" dirty="0">
                <a:solidFill>
                  <a:srgbClr val="FFAB40"/>
                </a:solidFill>
                <a:latin typeface="Calibri"/>
                <a:cs typeface="Calibri"/>
              </a:rPr>
              <a:t>mail: grillotebis@gmail.com</a:t>
            </a:r>
          </a:p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lang="es-ES_tradnl" sz="2750" spc="315" dirty="0" err="1">
                <a:solidFill>
                  <a:srgbClr val="FFAB40"/>
                </a:solidFill>
                <a:latin typeface="Calibri"/>
                <a:cs typeface="Calibri"/>
              </a:rPr>
              <a:t>Telegram</a:t>
            </a:r>
            <a:r>
              <a:rPr lang="es-ES_tradnl" sz="2750" spc="315" dirty="0">
                <a:solidFill>
                  <a:srgbClr val="FFAB40"/>
                </a:solidFill>
                <a:latin typeface="Calibri"/>
                <a:cs typeface="Calibri"/>
              </a:rPr>
              <a:t>: </a:t>
            </a:r>
            <a:r>
              <a:rPr lang="es-ES_tradnl" sz="2750" spc="315" dirty="0" err="1">
                <a:solidFill>
                  <a:srgbClr val="FFAB40"/>
                </a:solidFill>
                <a:latin typeface="Calibri"/>
                <a:cs typeface="Calibri"/>
              </a:rPr>
              <a:t>grillotebis</a:t>
            </a:r>
            <a:endParaRPr lang="es-ES_tradnl" sz="2750" spc="315" dirty="0">
              <a:solidFill>
                <a:srgbClr val="FFAB4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ES_tradnl" sz="2750" spc="315" dirty="0">
                <a:solidFill>
                  <a:srgbClr val="FFAB40"/>
                </a:solidFill>
                <a:latin typeface="Calibri"/>
                <a:cs typeface="Calibri"/>
              </a:rPr>
              <a:t>GITHUB: https://github.com/Ama-Gi/netlogo_moneda_social</a:t>
            </a:r>
          </a:p>
          <a:p>
            <a:pPr marL="12700">
              <a:lnSpc>
                <a:spcPct val="100000"/>
              </a:lnSpc>
            </a:pPr>
            <a:r>
              <a:rPr lang="es-ES_tradnl" sz="2750" spc="315" dirty="0">
                <a:solidFill>
                  <a:srgbClr val="FFAB40"/>
                </a:solidFill>
                <a:latin typeface="Calibri"/>
                <a:cs typeface="Calibri"/>
              </a:rPr>
              <a:t>CES (aportes, cursos, talleres): ECCS0330</a:t>
            </a:r>
          </a:p>
          <a:p>
            <a:pPr marL="12700"/>
            <a:r>
              <a:rPr lang="es-ES_tradnl" sz="2750" spc="315" dirty="0">
                <a:solidFill>
                  <a:srgbClr val="FFAB40"/>
                </a:solidFill>
                <a:latin typeface="Calibri"/>
                <a:cs typeface="Calibri"/>
              </a:rPr>
              <a:t>Red In </a:t>
            </a:r>
            <a:r>
              <a:rPr lang="es-ES_tradnl" sz="2750" spc="315" dirty="0" err="1">
                <a:solidFill>
                  <a:srgbClr val="FFAB40"/>
                </a:solidFill>
                <a:latin typeface="Calibri"/>
                <a:cs typeface="Calibri"/>
              </a:rPr>
              <a:t>Complex</a:t>
            </a:r>
            <a:r>
              <a:rPr lang="es-ES_tradnl" sz="2750" spc="315" dirty="0">
                <a:solidFill>
                  <a:srgbClr val="FFAB40"/>
                </a:solidFill>
                <a:latin typeface="Calibri"/>
                <a:cs typeface="Calibri"/>
              </a:rPr>
              <a:t>: https://www.incomplex.org/organizacion-de-incomplex/los-miembros-de-incomplex/name/guillermo-fernandez-amado/</a:t>
            </a:r>
            <a:endParaRPr sz="2750" spc="315" dirty="0">
              <a:solidFill>
                <a:srgbClr val="FFAB40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8350" y="215420"/>
            <a:ext cx="83820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_tradnl" sz="4400" spc="470" dirty="0"/>
              <a:t>Usos comunes/obligatorios de las monedas FIAT</a:t>
            </a:r>
            <a:endParaRPr sz="4400" spc="47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34A99A2-A338-266E-3E6F-ACD88AE3ABA3}"/>
              </a:ext>
            </a:extLst>
          </p:cNvPr>
          <p:cNvSpPr txBox="1"/>
          <p:nvPr/>
        </p:nvSpPr>
        <p:spPr>
          <a:xfrm>
            <a:off x="7736509" y="2043163"/>
            <a:ext cx="10354918" cy="8408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-Compra combustible, gas, agua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-Tecnología y electrodomésticos, comunicaciones, plataformas, Netflix...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-Compra alimentos y vestimenta en oligopolios supermercadistas: Mercadona, Carrefour, </a:t>
            </a:r>
            <a:r>
              <a:rPr lang="es-ES_tradnl" sz="2800" spc="240" dirty="0" err="1">
                <a:solidFill>
                  <a:srgbClr val="FFFFFF"/>
                </a:solidFill>
                <a:latin typeface="Calibri"/>
                <a:cs typeface="Calibri"/>
              </a:rPr>
              <a:t>Alcampo</a:t>
            </a: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, Corte Inglés, IKEA, </a:t>
            </a:r>
            <a:r>
              <a:rPr lang="es-ES_tradnl" sz="2800" spc="240" dirty="0" err="1">
                <a:solidFill>
                  <a:srgbClr val="FFFFFF"/>
                </a:solidFill>
                <a:latin typeface="Calibri"/>
                <a:cs typeface="Calibri"/>
              </a:rPr>
              <a:t>Obramat</a:t>
            </a: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-Pagar alquiler vivienda e impuestos, tasas, trámites...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-Pagar hipotecas, seguros, tarjetas de crédito y demás productos a Bancos…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-Pagar universidad, escuelas, cursos y talleres…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-Pagar servicios de salud, desde especialistas médicos a dentistas, psicólogos, yoga…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-Pagar honorarios profesionales, abogacía, notaría, arquitectura…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-Gastos de ocio, entretenimiento, turismo, hospedaje, gastronomía…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800" spc="240" dirty="0">
                <a:solidFill>
                  <a:srgbClr val="FFFFFF"/>
                </a:solidFill>
                <a:latin typeface="Calibri"/>
                <a:cs typeface="Calibri"/>
              </a:rPr>
              <a:t>-Compra de inmuebles, muebles, máquinas y vehículos…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endParaRPr lang="es-ES_tradnl" sz="2800" spc="24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432A3-7C94-D255-A946-6738CAEF909E}"/>
              </a:ext>
            </a:extLst>
          </p:cNvPr>
          <p:cNvSpPr txBox="1"/>
          <p:nvPr/>
        </p:nvSpPr>
        <p:spPr>
          <a:xfrm>
            <a:off x="7914586" y="9653369"/>
            <a:ext cx="9998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  <a:t>La obligatoriedad de uso de monedas FIAT (euro), es mayoritaria para los bienes y servicios descriptos, aunque dependen de cada región.</a:t>
            </a:r>
            <a:b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</a:br>
            <a:endParaRPr lang="es-ES_tradnl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964C63C-D0E5-CAA5-583B-1FB220ADB0E7}"/>
              </a:ext>
            </a:extLst>
          </p:cNvPr>
          <p:cNvSpPr/>
          <p:nvPr/>
        </p:nvSpPr>
        <p:spPr>
          <a:xfrm>
            <a:off x="8388350" y="1832803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78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8261236" cy="149528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s-ES_tradnl" sz="4800" spc="470" dirty="0"/>
              <a:t>Usos comunes de las monedas sociales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463550" y="3240594"/>
            <a:ext cx="12115800" cy="502515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3200" spc="240" dirty="0">
                <a:solidFill>
                  <a:srgbClr val="FFFFFF"/>
                </a:solidFill>
                <a:latin typeface="Calibri"/>
                <a:cs typeface="Calibri"/>
              </a:rPr>
              <a:t>-Vestimentas e insumos, desde alimentos a electrodomésticos, tecnología, artículos de segunda mano, artesanales y nuevos.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3200" spc="240" dirty="0">
                <a:solidFill>
                  <a:srgbClr val="FFFFFF"/>
                </a:solidFill>
                <a:latin typeface="Calibri"/>
                <a:cs typeface="Calibri"/>
              </a:rPr>
              <a:t>-Pagar cursos y talleres…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3200" spc="240" dirty="0">
                <a:solidFill>
                  <a:srgbClr val="FFFFFF"/>
                </a:solidFill>
                <a:latin typeface="Calibri"/>
                <a:cs typeface="Calibri"/>
              </a:rPr>
              <a:t>-Pagar servicios de salud alternativos y algunos convencionales como odontología, psicología. Otras terapias corporales, energéticas y orientales…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3200" spc="240" dirty="0">
                <a:solidFill>
                  <a:srgbClr val="FFFFFF"/>
                </a:solidFill>
                <a:latin typeface="Calibri"/>
                <a:cs typeface="Calibri"/>
              </a:rPr>
              <a:t>-Gastos de ocio, entretenimiento, turismo, hospedaje, gastronomía…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3200" spc="240" dirty="0">
                <a:solidFill>
                  <a:srgbClr val="FFFFFF"/>
                </a:solidFill>
                <a:latin typeface="Calibri"/>
                <a:cs typeface="Calibri"/>
              </a:rPr>
              <a:t>-Compra de muebles, máquinas y vehículos…</a:t>
            </a: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702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0" y="-15185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6513" y="-184150"/>
            <a:ext cx="14388871" cy="1094094"/>
          </a:xfrm>
          <a:prstGeom prst="rect">
            <a:avLst/>
          </a:prstGeom>
        </p:spPr>
        <p:txBody>
          <a:bodyPr vert="horz" wrap="square" lIns="0" tIns="344373" rIns="0" bIns="0" rtlCol="0">
            <a:spAutoFit/>
          </a:bodyPr>
          <a:lstStyle/>
          <a:p>
            <a:pPr marL="1559560">
              <a:lnSpc>
                <a:spcPct val="100000"/>
              </a:lnSpc>
              <a:spcBef>
                <a:spcPts val="125"/>
              </a:spcBef>
            </a:pPr>
            <a:r>
              <a:rPr lang="es-ES_tradnl" spc="740" dirty="0"/>
              <a:t>Caja de Cambio, ventajas</a:t>
            </a:r>
            <a:endParaRPr spc="665" dirty="0"/>
          </a:p>
        </p:txBody>
      </p:sp>
      <p:sp>
        <p:nvSpPr>
          <p:cNvPr id="4" name="object 4"/>
          <p:cNvSpPr txBox="1"/>
          <p:nvPr/>
        </p:nvSpPr>
        <p:spPr>
          <a:xfrm>
            <a:off x="1073150" y="1387840"/>
            <a:ext cx="8382000" cy="71064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Permite la utilización de diferentes monedas sociales y/o FIAT, para un evento o para su uso continuo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El tipo de cambio entre una y otra depende de la definición de cada red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Permite redirigir monedas FIAT a una economía local y no a oligopolios supermercadistas y bancarios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Trazabilidad y transparencia de las compras con monedas FIAT (euros que actualmente se utilizan por fuera del registro contable en los mercadillos) y que reducen parcialmente los productos y servicios destinados a su venta en mercadillos con moneda social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Flexibilidad para casos en los cuales el máximo de crédito sea un impedimento para la compra de un producto o servicio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s-ES_tradnl" sz="2400" spc="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 indent="-635" algn="ctr">
              <a:lnSpc>
                <a:spcPct val="100099"/>
              </a:lnSpc>
              <a:spcBef>
                <a:spcPts val="95"/>
              </a:spcBef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AC365-A933-7160-A12A-E11F89B1311F}"/>
              </a:ext>
            </a:extLst>
          </p:cNvPr>
          <p:cNvSpPr txBox="1"/>
          <p:nvPr/>
        </p:nvSpPr>
        <p:spPr>
          <a:xfrm>
            <a:off x="10140948" y="2068099"/>
            <a:ext cx="7977217" cy="3429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Con límites de uso para solamente comprar bienes o servicios ofrecidos en las redes de moneda social, y con montos precisos por usuario, renovables  periódicamente.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Alternativa complementaria a tipos de moneda FIAT únicos, de bloques regionales y de uso obligatorio, que se rigen por las reglas del mercado financiero sin regulación ante desigualdades del ingreso.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78D3701-A380-E555-415F-E55173311AFB}"/>
              </a:ext>
            </a:extLst>
          </p:cNvPr>
          <p:cNvSpPr/>
          <p:nvPr/>
        </p:nvSpPr>
        <p:spPr>
          <a:xfrm>
            <a:off x="9729471" y="1415725"/>
            <a:ext cx="45719" cy="5886324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375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5317" y="-184150"/>
            <a:ext cx="16370068" cy="1840452"/>
          </a:xfrm>
          <a:prstGeom prst="rect">
            <a:avLst/>
          </a:prstGeom>
        </p:spPr>
        <p:txBody>
          <a:bodyPr vert="horz" wrap="square" lIns="0" tIns="344373" rIns="0" bIns="0" rtlCol="0">
            <a:spAutoFit/>
          </a:bodyPr>
          <a:lstStyle/>
          <a:p>
            <a:pPr marL="1559560">
              <a:lnSpc>
                <a:spcPct val="100000"/>
              </a:lnSpc>
              <a:spcBef>
                <a:spcPts val="125"/>
              </a:spcBef>
            </a:pPr>
            <a:r>
              <a:rPr lang="es-ES_tradnl" spc="740" dirty="0"/>
              <a:t>Tipo de Cambio, características y equilibrio con las cotizaciones oficiales</a:t>
            </a:r>
            <a:endParaRPr spc="66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635A0-9C14-951C-ACCB-DDEEC8076494}"/>
              </a:ext>
            </a:extLst>
          </p:cNvPr>
          <p:cNvSpPr txBox="1"/>
          <p:nvPr/>
        </p:nvSpPr>
        <p:spPr>
          <a:xfrm>
            <a:off x="7752988" y="2193632"/>
            <a:ext cx="10333382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Las cajas de cambio de monedas sociales no es un fenómeno muy difundido, apenas utilizado en algunas redes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Permite integración regional (Latinoamérica-Europa) con monedas que tienen tipos de cambio realistas (no oficiales) y no están sujetos a cepos cambiarios o cotizaciones financieras especulativas.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Evita tipos de cambios manipulados, permite un tipo de cambio real pactado entre redes, y que tengan como paridad el tiempo socialmente necesario para construir o brindar un servicio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Determinados libremente entre usuarios o publicados transparentemente y revisados flexiblemente en asamblea, según cada red de moneda social de cada país/región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Algunas monedas como G1 no tienen equivalencia en Euros, cada cual le da el valor que quiere, pero otras monedas como los ECOS pueden tener su equivalencia predeterminada según países, </a:t>
            </a:r>
            <a:r>
              <a:rPr lang="es-ES_tradnl" sz="2000" spc="300" dirty="0" err="1">
                <a:solidFill>
                  <a:srgbClr val="FFFFFF"/>
                </a:solidFill>
                <a:latin typeface="Calibri"/>
                <a:cs typeface="Calibri"/>
              </a:rPr>
              <a:t>zonas,redes</a:t>
            </a: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, ciclos semestrales, inflación, etc.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s-ES_tradnl" sz="2000" spc="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s-ES_tradnl" sz="2000" spc="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750D7-D9E6-122D-45DC-D359BA15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7" y="2184183"/>
            <a:ext cx="7437782" cy="5002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2C19E-6EF9-3EB1-EDBB-D2B479EF9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2" y="7714119"/>
            <a:ext cx="7196693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8CEE70-F949-8586-66B7-CD930B6A02C1}"/>
              </a:ext>
            </a:extLst>
          </p:cNvPr>
          <p:cNvSpPr txBox="1"/>
          <p:nvPr/>
        </p:nvSpPr>
        <p:spPr>
          <a:xfrm>
            <a:off x="8157865" y="7341691"/>
            <a:ext cx="99987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  <a:t>En Ecuador, la mayoría de las redes cotizan 1 ECO=1,33 dólares sociales y un dólar social son 0,75 ECOS. Mientras  en España 1 ECO = 1 € en la mayoría de las redes. Esto se asimila a las cotizaciones de monedas FIAT fuertes como el € y el USD. 1 ECO = 1 € = 1,33 dólares sociales es similar a la cotización oficial de 1 € = 1.11 USD. Así los ECOS  se asemejan a la cotización del € y los dólares sociales a los USD.</a:t>
            </a:r>
            <a:endParaRPr lang="es-ES_trad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C0919-2759-0AE8-EBAD-C0221C55C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3215" y="8779675"/>
            <a:ext cx="2893414" cy="1327290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F36445DB-3E3D-CFCF-DB85-867242D1C9E6}"/>
              </a:ext>
            </a:extLst>
          </p:cNvPr>
          <p:cNvSpPr/>
          <p:nvPr/>
        </p:nvSpPr>
        <p:spPr>
          <a:xfrm>
            <a:off x="10140950" y="194750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F37B2B26-CFE0-C9E8-9861-3165FDA0282F}"/>
              </a:ext>
            </a:extLst>
          </p:cNvPr>
          <p:cNvSpPr/>
          <p:nvPr/>
        </p:nvSpPr>
        <p:spPr>
          <a:xfrm>
            <a:off x="10307758" y="7221039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99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5317" y="-184150"/>
            <a:ext cx="16370068" cy="1840452"/>
          </a:xfrm>
          <a:prstGeom prst="rect">
            <a:avLst/>
          </a:prstGeom>
        </p:spPr>
        <p:txBody>
          <a:bodyPr vert="horz" wrap="square" lIns="0" tIns="344373" rIns="0" bIns="0" rtlCol="0">
            <a:spAutoFit/>
          </a:bodyPr>
          <a:lstStyle/>
          <a:p>
            <a:pPr marL="1559560">
              <a:lnSpc>
                <a:spcPct val="100000"/>
              </a:lnSpc>
              <a:spcBef>
                <a:spcPts val="125"/>
              </a:spcBef>
            </a:pPr>
            <a:r>
              <a:rPr lang="es-ES_tradnl" spc="740" dirty="0"/>
              <a:t>Tipo de Cambio, acuerdos equitativos para paliar la desigualdad del ingreso</a:t>
            </a:r>
            <a:endParaRPr spc="66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6CCDD-BE15-31BA-500A-D092D5A25A6C}"/>
              </a:ext>
            </a:extLst>
          </p:cNvPr>
          <p:cNvSpPr txBox="1"/>
          <p:nvPr/>
        </p:nvSpPr>
        <p:spPr>
          <a:xfrm>
            <a:off x="6222883" y="2118302"/>
            <a:ext cx="11781182" cy="607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Salario por una hora de trabajo en Argentina (SMV): $1.340/h para los trabajadores jornalizados (0,89 USD/h o 1 €/h)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Salario mínimo (SMI) por hora en España son €8/h, en EEUU  USD 7/h pero la media es de €18,2/h, y en Europa la media es €24/h y como máximo Luxemburgo con €47/h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El tipo de cambio entre $, € y USD es en promedio/año: $1500=1 €, y 1 USD=0.89 €, $1350=1 USD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1 kg de tomates en España vale 1 € y $3.402 en Argentina =2,26 €, ambos productores históricos, pero vale un 2.2x (mas del doble)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400" spc="300" dirty="0">
                <a:solidFill>
                  <a:srgbClr val="FFFFFF"/>
                </a:solidFill>
                <a:latin typeface="Calibri"/>
                <a:cs typeface="Calibri"/>
              </a:rPr>
              <a:t>Su fuese necesario 1 hora de trabajo para producir 1kg de tomate, la diferencia entre el jornalero argentino de (1 €/h) y el español (8 €/h) sería de 8x (ocho veces menos que el trabajador menos pago), y 47x (casi cincuenta veces menos pago que el trabajador medio de Luxemburgo, es decir, un 4700% de diferencia) 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s-ES_tradnl" sz="2400" spc="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s-ES_tradnl" sz="2400" spc="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659762-AC3C-8DF3-5DB0-FEB333404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482850"/>
            <a:ext cx="5525271" cy="1648055"/>
          </a:xfrm>
          <a:prstGeom prst="rect">
            <a:avLst/>
          </a:prstGeom>
        </p:spPr>
      </p:pic>
      <p:pic>
        <p:nvPicPr>
          <p:cNvPr id="9" name="Picture 8" descr="A basket of vegetables on hay&#10;&#10;Description automatically generated">
            <a:extLst>
              <a:ext uri="{FF2B5EF4-FFF2-40B4-BE49-F238E27FC236}">
                <a16:creationId xmlns:a16="http://schemas.microsoft.com/office/drawing/2014/main" id="{0AD7E87E-FA24-4D44-C78F-59C2B7E651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54485" y="4432343"/>
            <a:ext cx="4495800" cy="3472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DD628-2CD6-CF2A-B03D-19DC7008C5C7}"/>
              </a:ext>
            </a:extLst>
          </p:cNvPr>
          <p:cNvSpPr txBox="1"/>
          <p:nvPr/>
        </p:nvSpPr>
        <p:spPr>
          <a:xfrm>
            <a:off x="8796842" y="7719733"/>
            <a:ext cx="9236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5080" algn="l">
              <a:lnSpc>
                <a:spcPct val="100099"/>
              </a:lnSpc>
              <a:spcBef>
                <a:spcPts val="95"/>
              </a:spcBef>
            </a:pPr>
            <a:r>
              <a:rPr lang="es-ES_tradnl" dirty="0">
                <a:solidFill>
                  <a:srgbClr val="56697C"/>
                </a:solidFill>
                <a:latin typeface="Roboto" panose="02000000000000000000" pitchFamily="2" charset="0"/>
              </a:rPr>
              <a:t>El mismo kg de tomate sale el doble de precio en Argentina, a comprar con un nivel adquisitivo 20 veces menor, que si se usase moneda social y tipos de cambio alternativos.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B7FE413-E8E5-1493-B13D-AC0333BAD963}"/>
              </a:ext>
            </a:extLst>
          </p:cNvPr>
          <p:cNvSpPr/>
          <p:nvPr/>
        </p:nvSpPr>
        <p:spPr>
          <a:xfrm>
            <a:off x="9607550" y="7584794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9837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107"/>
            <a:ext cx="18288000" cy="1028697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11182B-E204-07AD-BE5F-76DD43D6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50" y="273050"/>
            <a:ext cx="14388871" cy="746358"/>
          </a:xfrm>
        </p:spPr>
        <p:txBody>
          <a:bodyPr/>
          <a:lstStyle/>
          <a:p>
            <a:r>
              <a:rPr lang="es-ES_tradnl" dirty="0"/>
              <a:t>Tipos de Cambio – cotizaciones alternativas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2C4DB8-28DC-6F77-647C-8ACAB915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5321429"/>
            <a:ext cx="10364646" cy="331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1A7B0E-EE5B-9685-3B50-0ED87A6540D9}"/>
              </a:ext>
            </a:extLst>
          </p:cNvPr>
          <p:cNvSpPr txBox="1"/>
          <p:nvPr/>
        </p:nvSpPr>
        <p:spPr>
          <a:xfrm>
            <a:off x="838923" y="1398346"/>
            <a:ext cx="13793459" cy="4157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El uso de una moneda social en Argentina y en España, en el caso de ser canjeable, permitiría neutralizar la excesiva plusvalía inequitativa por el mismo trabajo, con solo delimitar un tipo de cambio, por ejemplo: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BELA “Alegrías” (Arg.) = 1$  =&gt; 1 hora de sesión de Yoga Facial = 300 Alegrías. 1 Alegría= 0,06 </a:t>
            </a:r>
            <a:r>
              <a:rPr lang="es-ES_tradnl" sz="2000" spc="300" dirty="0" err="1">
                <a:solidFill>
                  <a:srgbClr val="FFFFFF"/>
                </a:solidFill>
                <a:latin typeface="Calibri"/>
                <a:cs typeface="Calibri"/>
              </a:rPr>
              <a:t>ECOs</a:t>
            </a: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 (tabla CES) por lo que la sesión equivale a 18 €/h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ECOS (Esp.) = 1€ =&gt; 1 hora de sesión de masaje Cráneo-sacral = 15 ECOS = 15 € (precio/salario equivalente, apenas una décima mas en Arg.)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Si a lo anterior, lo equiparamos usando Tipo de Cambio Oficial FIAT, la sesión (18 €) corresponde a $27.000/h usando monedas y tipos de cambio oficiales.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s-ES_tradnl" sz="2000" spc="300" dirty="0">
                <a:solidFill>
                  <a:srgbClr val="FFFFFF"/>
                </a:solidFill>
                <a:latin typeface="Calibri"/>
                <a:cs typeface="Calibri"/>
              </a:rPr>
              <a:t>Del contraste se deduce que el salario mínimo oficial (SMV) de $1.340/h, precio por el mismo trabajo terapéutico, resulta peor pago en moneda FIAT (20x veces menos) que en moneda social, aumentando así la desigualdad de los prosumidores.</a:t>
            </a:r>
          </a:p>
          <a:p>
            <a:pPr marL="469265" marR="5080" indent="-457200" algn="l">
              <a:lnSpc>
                <a:spcPct val="100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s-ES_tradnl" sz="2000" spc="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2BD1A8-7C82-7CA1-EBA9-223BD40EED68}"/>
              </a:ext>
            </a:extLst>
          </p:cNvPr>
          <p:cNvSpPr txBox="1"/>
          <p:nvPr/>
        </p:nvSpPr>
        <p:spPr>
          <a:xfrm>
            <a:off x="1896232" y="9046593"/>
            <a:ext cx="9998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  <a:t>E l supuesto simplificador es que la sesión de masaje es equivalente en duración, contenido y calidad, en ambos países. También el SMV es tomado como referencia como salario de un jornalero tanto como de un masajista.</a:t>
            </a:r>
            <a:endParaRPr lang="es-ES_tradnl" dirty="0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19DB361B-7E9B-BDC2-2B70-8E089A1EFFC5}"/>
              </a:ext>
            </a:extLst>
          </p:cNvPr>
          <p:cNvSpPr/>
          <p:nvPr/>
        </p:nvSpPr>
        <p:spPr>
          <a:xfrm>
            <a:off x="838923" y="8872779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79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8350" y="425450"/>
            <a:ext cx="8382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_tradnl" sz="3600" spc="470" dirty="0"/>
              <a:t>Usos de las monedas sociales</a:t>
            </a:r>
            <a:endParaRPr sz="36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34A99A2-A338-266E-3E6F-ACD88AE3ABA3}"/>
              </a:ext>
            </a:extLst>
          </p:cNvPr>
          <p:cNvSpPr txBox="1"/>
          <p:nvPr/>
        </p:nvSpPr>
        <p:spPr>
          <a:xfrm>
            <a:off x="8388350" y="1873250"/>
            <a:ext cx="9525000" cy="2553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-Compra alimentos y vestimenta en mercadillos de cercanía y de tipo ecológico.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-Pagar cursos y talleres…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-Pagar terapias alternativas, reiki, danzaterapia, acupuntura, meditación, yoga…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-Gastos de ocio, entretenimiento, turismo, hospedaje, gastronomía…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endParaRPr lang="es-ES_tradnl" sz="2000" spc="24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838DA-EE13-7F34-9B1A-625A123A74FA}"/>
              </a:ext>
            </a:extLst>
          </p:cNvPr>
          <p:cNvSpPr txBox="1"/>
          <p:nvPr/>
        </p:nvSpPr>
        <p:spPr>
          <a:xfrm>
            <a:off x="10674350" y="992272"/>
            <a:ext cx="923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1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  <a:t>dinero social por intercambio, permuta o trueque de mercancías/servicios</a:t>
            </a:r>
            <a:endParaRPr lang="es-ES_trad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432A3-7C94-D255-A946-6738CAEF909E}"/>
              </a:ext>
            </a:extLst>
          </p:cNvPr>
          <p:cNvSpPr txBox="1"/>
          <p:nvPr/>
        </p:nvSpPr>
        <p:spPr>
          <a:xfrm>
            <a:off x="8417891" y="9307428"/>
            <a:ext cx="999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  <a:t>Hoy en día existen, en todo el mundo, 165 monedas diferentes. De ellas solo once son divisas convertibles, que son aceptadas universalmente y que cotizan en el mercado de divisas</a:t>
            </a:r>
            <a:endParaRPr lang="es-ES_tradnl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2820ECA-5130-99D1-A7A7-EC5CDBAFAF66}"/>
              </a:ext>
            </a:extLst>
          </p:cNvPr>
          <p:cNvSpPr txBox="1"/>
          <p:nvPr/>
        </p:nvSpPr>
        <p:spPr>
          <a:xfrm>
            <a:off x="8388350" y="4079877"/>
            <a:ext cx="9525000" cy="5675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IMPEDIMENTOS, PROBLEMAS y TABÚES para AMPLIAR y DEMOCRATIZAR su base social: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-Altas barreras de entrada al uso de monedas sociales en mercados FIAT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-Aún distante de lograr una masa crítica de usuarios necesaria para popularizar y democratizar su uso.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-Paroxismo ideológico  y </a:t>
            </a:r>
            <a:r>
              <a:rPr lang="es-ES_tradnl" sz="2000" spc="240" dirty="0" err="1">
                <a:solidFill>
                  <a:srgbClr val="FFFFFF"/>
                </a:solidFill>
                <a:latin typeface="Calibri"/>
                <a:cs typeface="Calibri"/>
              </a:rPr>
              <a:t>eurofobia</a:t>
            </a: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 enardecida contra la moneda euro y su sistema ‘</a:t>
            </a:r>
            <a:r>
              <a:rPr lang="es-ES_tradnl" sz="2000" spc="240" dirty="0" err="1">
                <a:solidFill>
                  <a:srgbClr val="FFFFFF"/>
                </a:solidFill>
                <a:latin typeface="Calibri"/>
                <a:cs typeface="Calibri"/>
              </a:rPr>
              <a:t>matrix</a:t>
            </a: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’ (desde anarquismo utópico, antifascismo y trotskismo hasta </a:t>
            </a:r>
            <a:r>
              <a:rPr lang="es-ES_tradnl" sz="2000" spc="240" dirty="0" err="1">
                <a:solidFill>
                  <a:srgbClr val="FFFFFF"/>
                </a:solidFill>
                <a:latin typeface="Calibri"/>
                <a:cs typeface="Calibri"/>
              </a:rPr>
              <a:t>neorurales</a:t>
            </a: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_tradnl" sz="2000" spc="240" dirty="0" err="1">
                <a:solidFill>
                  <a:srgbClr val="FFFFFF"/>
                </a:solidFill>
                <a:latin typeface="Calibri"/>
                <a:cs typeface="Calibri"/>
              </a:rPr>
              <a:t>conspiranoia</a:t>
            </a: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lang="es-ES_tradnl" sz="2000" spc="240" dirty="0" err="1">
                <a:solidFill>
                  <a:srgbClr val="FFFFFF"/>
                </a:solidFill>
                <a:latin typeface="Calibri"/>
                <a:cs typeface="Calibri"/>
              </a:rPr>
              <a:t>antiantivacunas</a:t>
            </a: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lang="es-ES_tradnl" sz="2000" spc="240" dirty="0" err="1">
                <a:solidFill>
                  <a:srgbClr val="FFFFFF"/>
                </a:solidFill>
                <a:latin typeface="Calibri"/>
                <a:cs typeface="Calibri"/>
              </a:rPr>
              <a:t>antiagendistas</a:t>
            </a: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 y espiritualidad del despertar de la conciencia).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-Frustración de usuarios con poca actividad, </a:t>
            </a:r>
            <a:r>
              <a:rPr lang="es-ES_tradnl" sz="2000" spc="240" dirty="0" err="1">
                <a:solidFill>
                  <a:srgbClr val="FFFFFF"/>
                </a:solidFill>
                <a:latin typeface="Calibri"/>
                <a:cs typeface="Calibri"/>
              </a:rPr>
              <a:t>eurodependientes</a:t>
            </a: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 o desinterés creciente por falta de alternativas en la compra, venta y/o canje de divisas entre redes.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-Endogamia comercial y restricciones a la apertura e intercambio a otras redes y monedas, que conlleva estancamiento por consanguinidad (le dicen los genetistas) o totemismo de clan (le dicen los freudianos).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endParaRPr sz="2000" dirty="0">
              <a:latin typeface="Calibri"/>
              <a:cs typeface="Calibri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B37B7A62-F1DB-B310-02DD-D047A9EFD7F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2723"/>
            <a:ext cx="18288000" cy="1028700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3CD7BF4-C818-3CA6-A295-23FAFD6F71CB}"/>
              </a:ext>
            </a:extLst>
          </p:cNvPr>
          <p:cNvSpPr txBox="1">
            <a:spLocks/>
          </p:cNvSpPr>
          <p:nvPr/>
        </p:nvSpPr>
        <p:spPr>
          <a:xfrm>
            <a:off x="311150" y="240908"/>
            <a:ext cx="83820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50" b="1" i="0">
                <a:solidFill>
                  <a:srgbClr val="FFAB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ES_tradnl" sz="3600" spc="470" dirty="0"/>
              <a:t>Un caso de canje de monedas sociales y monedas FIAT</a:t>
            </a:r>
            <a:br>
              <a:rPr lang="es-ES_tradnl" sz="3600" spc="470" dirty="0"/>
            </a:br>
            <a:endParaRPr lang="es-ES_tradnl" sz="3600" spc="470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368B74E-A781-3BD5-9245-A90F873F996B}"/>
              </a:ext>
            </a:extLst>
          </p:cNvPr>
          <p:cNvSpPr txBox="1"/>
          <p:nvPr/>
        </p:nvSpPr>
        <p:spPr>
          <a:xfrm>
            <a:off x="9473374" y="206580"/>
            <a:ext cx="8439976" cy="31626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-El escenario requiere tres personas en un mercadillo, Juan, Pablo y María. 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-Juan vende fruta y tiene una billetera moneda G1 con saldo deudor -5. Actúa como caja de cambio.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-Pablo es comprador y tiene una billetera moneda G1, con saldo acreedor +100.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r>
              <a:rPr lang="es-ES_tradnl" sz="2000" spc="240" dirty="0">
                <a:solidFill>
                  <a:srgbClr val="FFFFFF"/>
                </a:solidFill>
                <a:latin typeface="Calibri"/>
                <a:cs typeface="Calibri"/>
              </a:rPr>
              <a:t>-María es compradora potencial y tiene una billetera moneda G1, con saldo deudor de -100, siendo el máximo posible. Tiene euros (€) que quiere canjear por un producto que vende Juan.</a:t>
            </a:r>
          </a:p>
          <a:p>
            <a:pPr marL="12700" marR="5080" indent="-635" algn="just">
              <a:lnSpc>
                <a:spcPct val="101299"/>
              </a:lnSpc>
              <a:spcBef>
                <a:spcPts val="100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F15F-B336-A795-E910-1D0F1D86D3A2}"/>
              </a:ext>
            </a:extLst>
          </p:cNvPr>
          <p:cNvSpPr txBox="1"/>
          <p:nvPr/>
        </p:nvSpPr>
        <p:spPr>
          <a:xfrm>
            <a:off x="387350" y="1508943"/>
            <a:ext cx="849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dirty="0">
                <a:solidFill>
                  <a:srgbClr val="56697C"/>
                </a:solidFill>
                <a:effectLst/>
                <a:latin typeface="Roboto" panose="02000000000000000000" pitchFamily="2" charset="0"/>
              </a:rPr>
              <a:t>Se trata de un caso hipotético en el cual la moneda G1 o juna tiene el mismo valor que el euro (€): 1 juna = 1 €</a:t>
            </a:r>
            <a:endParaRPr lang="es-ES_tradnl" dirty="0"/>
          </a:p>
        </p:txBody>
      </p:sp>
      <p:pic>
        <p:nvPicPr>
          <p:cNvPr id="12" name="Market Day Delights">
            <a:hlinkClick r:id="" action="ppaction://media"/>
            <a:extLst>
              <a:ext uri="{FF2B5EF4-FFF2-40B4-BE49-F238E27FC236}">
                <a16:creationId xmlns:a16="http://schemas.microsoft.com/office/drawing/2014/main" id="{461B0AA0-A85B-5DE1-25D9-A9E4587D4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2904" y="3180856"/>
            <a:ext cx="12984058" cy="73035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4392FF-735F-A10F-6C57-AE4E5619B9FF}"/>
              </a:ext>
            </a:extLst>
          </p:cNvPr>
          <p:cNvSpPr txBox="1"/>
          <p:nvPr/>
        </p:nvSpPr>
        <p:spPr>
          <a:xfrm>
            <a:off x="95194" y="2821616"/>
            <a:ext cx="999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</a:rPr>
              <a:t>Storytelling</a:t>
            </a:r>
            <a:r>
              <a:rPr lang="es-ES_tradnl" dirty="0">
                <a:solidFill>
                  <a:schemeClr val="bg1"/>
                </a:solidFill>
              </a:rPr>
              <a:t> IA: https://app.ltx.studio/</a:t>
            </a: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865EF278-FFA6-A7E1-9BFF-A24E53984A89}"/>
              </a:ext>
            </a:extLst>
          </p:cNvPr>
          <p:cNvSpPr/>
          <p:nvPr/>
        </p:nvSpPr>
        <p:spPr>
          <a:xfrm>
            <a:off x="1757326" y="2652438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10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5716</TotalTime>
  <Words>3922</Words>
  <Application>Microsoft Office PowerPoint</Application>
  <PresentationFormat>Custom</PresentationFormat>
  <Paragraphs>190</Paragraphs>
  <Slides>23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Roboto</vt:lpstr>
      <vt:lpstr>Office Theme</vt:lpstr>
      <vt:lpstr>Moneda Social:  Impulsando la Economía Local y la Sostenibilidad mediante cajas de cambio</vt:lpstr>
      <vt:lpstr>¿Diferencias con las monedas FIAT?</vt:lpstr>
      <vt:lpstr>Usos comunes/obligatorios de las monedas FIAT</vt:lpstr>
      <vt:lpstr>Usos comunes de las monedas sociales</vt:lpstr>
      <vt:lpstr>Caja de Cambio, ventajas</vt:lpstr>
      <vt:lpstr>Tipo de Cambio, características y equilibrio con las cotizaciones oficiales</vt:lpstr>
      <vt:lpstr>Tipo de Cambio, acuerdos equitativos para paliar la desigualdad del ingreso</vt:lpstr>
      <vt:lpstr>Tipos de Cambio – cotizaciones alternativas</vt:lpstr>
      <vt:lpstr>Usos de las monedas sociales</vt:lpstr>
      <vt:lpstr>Introducción a la simulación</vt:lpstr>
      <vt:lpstr>Una simulación de caja de cambio</vt:lpstr>
      <vt:lpstr>Reglas básicas del mercado</vt:lpstr>
      <vt:lpstr>Tipos de usuarios</vt:lpstr>
      <vt:lpstr>Tipos de usuarios</vt:lpstr>
      <vt:lpstr>Tipos de usuarios</vt:lpstr>
      <vt:lpstr>Ejecución de la simulación en NETLOGO</vt:lpstr>
      <vt:lpstr>Sin caja de cambio, ni préstamos G1, ni preferenciales </vt:lpstr>
      <vt:lpstr>Con caja de cambio</vt:lpstr>
      <vt:lpstr>Resumen (IA) de la comparativa</vt:lpstr>
      <vt:lpstr>Resumen (IA) de la comparativa</vt:lpstr>
      <vt:lpstr>Conclusiones de la simulación</vt:lpstr>
      <vt:lpstr>Conclusión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Moneda Social: Impulsando la Economía Local y la Sostenibilidad</dc:title>
  <dc:creator>Fernandez Amado, G.</dc:creator>
  <cp:lastModifiedBy>GUILLERMO GABRIEL</cp:lastModifiedBy>
  <cp:revision>78</cp:revision>
  <dcterms:created xsi:type="dcterms:W3CDTF">2024-09-10T12:53:48Z</dcterms:created>
  <dcterms:modified xsi:type="dcterms:W3CDTF">2024-09-19T21:05:10Z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2024-09-10T00:00:00Z</vt:filetime>
  </property>
  <property fmtid="{D5CDD505-2E9C-101B-9397-08002B2CF9AE}" pid="5" name="Producer">
    <vt:lpwstr>GPL Ghostscript 10.02.0</vt:lpwstr>
  </property>
</Properties>
</file>